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7" r:id="rId4"/>
    <p:sldId id="272" r:id="rId5"/>
    <p:sldId id="273" r:id="rId6"/>
    <p:sldId id="274" r:id="rId7"/>
    <p:sldId id="259" r:id="rId8"/>
    <p:sldId id="275" r:id="rId9"/>
    <p:sldId id="276" r:id="rId10"/>
    <p:sldId id="277" r:id="rId11"/>
    <p:sldId id="30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302" r:id="rId28"/>
    <p:sldId id="293" r:id="rId29"/>
    <p:sldId id="294" r:id="rId30"/>
    <p:sldId id="295" r:id="rId31"/>
    <p:sldId id="299" r:id="rId32"/>
    <p:sldId id="308" r:id="rId33"/>
    <p:sldId id="300" r:id="rId34"/>
    <p:sldId id="303" r:id="rId35"/>
    <p:sldId id="304" r:id="rId36"/>
    <p:sldId id="305" r:id="rId37"/>
    <p:sldId id="306"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F505B-FA94-4B40-BA4E-4ED116AC6AC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CFEA196D-4CA1-4A48-BDFD-AF0E0493E3ED}">
      <dgm:prSet phldrT="[Text]" phldr="1"/>
      <dgm:spPr/>
      <dgm:t>
        <a:bodyPr/>
        <a:lstStyle/>
        <a:p>
          <a:endParaRPr lang="en-US" dirty="0"/>
        </a:p>
      </dgm:t>
    </dgm:pt>
    <dgm:pt modelId="{89CDC97C-64F5-4DFB-8D04-00502BE92965}" type="sibTrans" cxnId="{D2A790C6-5C64-4B45-AB0C-399D4C2EB637}">
      <dgm:prSet/>
      <dgm:spPr/>
      <dgm:t>
        <a:bodyPr/>
        <a:lstStyle/>
        <a:p>
          <a:endParaRPr lang="en-US"/>
        </a:p>
      </dgm:t>
    </dgm:pt>
    <dgm:pt modelId="{7B8268A1-3F6E-442F-8D10-F418B2393F50}" type="parTrans" cxnId="{D2A790C6-5C64-4B45-AB0C-399D4C2EB637}">
      <dgm:prSet/>
      <dgm:spPr/>
      <dgm:t>
        <a:bodyPr/>
        <a:lstStyle/>
        <a:p>
          <a:endParaRPr lang="en-US"/>
        </a:p>
      </dgm:t>
    </dgm:pt>
    <dgm:pt modelId="{2012BD02-7EF7-4718-B98E-B884096E3BF3}" type="pres">
      <dgm:prSet presAssocID="{64BF505B-FA94-4B40-BA4E-4ED116AC6ACB}" presName="Name0" presStyleCnt="0">
        <dgm:presLayoutVars>
          <dgm:chMax val="4"/>
          <dgm:resizeHandles val="exact"/>
        </dgm:presLayoutVars>
      </dgm:prSet>
      <dgm:spPr/>
      <dgm:t>
        <a:bodyPr/>
        <a:lstStyle/>
        <a:p>
          <a:endParaRPr lang="en-US"/>
        </a:p>
      </dgm:t>
    </dgm:pt>
    <dgm:pt modelId="{D79D6F96-A347-4E3E-8A05-0A5956E8E82D}" type="pres">
      <dgm:prSet presAssocID="{64BF505B-FA94-4B40-BA4E-4ED116AC6ACB}" presName="ellipse" presStyleLbl="trBgShp" presStyleIdx="0" presStyleCnt="1" custScaleY="117497" custLinFactNeighborX="27519" custLinFactNeighborY="-38402"/>
      <dgm:spPr>
        <a:ln>
          <a:solidFill>
            <a:schemeClr val="bg1"/>
          </a:solidFill>
        </a:ln>
      </dgm:spPr>
    </dgm:pt>
    <dgm:pt modelId="{3FE740CB-1EE5-4CF2-B6E0-015B94162445}" type="pres">
      <dgm:prSet presAssocID="{64BF505B-FA94-4B40-BA4E-4ED116AC6ACB}" presName="arrow1" presStyleLbl="fgShp" presStyleIdx="0" presStyleCnt="1"/>
      <dgm:spPr>
        <a:noFill/>
        <a:ln>
          <a:noFill/>
        </a:ln>
      </dgm:spPr>
    </dgm:pt>
    <dgm:pt modelId="{771FBE13-9305-419A-BD72-57B248975F66}" type="pres">
      <dgm:prSet presAssocID="{64BF505B-FA94-4B40-BA4E-4ED116AC6ACB}" presName="rectangle" presStyleLbl="revTx" presStyleIdx="0" presStyleCnt="1" custScaleX="1500" custLinFactY="100000" custLinFactNeighborX="-80000" custLinFactNeighborY="106667">
        <dgm:presLayoutVars>
          <dgm:bulletEnabled val="1"/>
        </dgm:presLayoutVars>
      </dgm:prSet>
      <dgm:spPr/>
      <dgm:t>
        <a:bodyPr/>
        <a:lstStyle/>
        <a:p>
          <a:endParaRPr lang="en-US"/>
        </a:p>
      </dgm:t>
    </dgm:pt>
    <dgm:pt modelId="{5E2157B3-1D21-4731-90C8-A90EF11489FE}" type="pres">
      <dgm:prSet presAssocID="{64BF505B-FA94-4B40-BA4E-4ED116AC6ACB}" presName="funnel" presStyleLbl="trAlignAcc1" presStyleIdx="0" presStyleCnt="1" custScaleX="69909" custLinFactNeighborX="25448" custLinFactNeighborY="-13950"/>
      <dgm:spPr/>
    </dgm:pt>
  </dgm:ptLst>
  <dgm:cxnLst>
    <dgm:cxn modelId="{D2A790C6-5C64-4B45-AB0C-399D4C2EB637}" srcId="{64BF505B-FA94-4B40-BA4E-4ED116AC6ACB}" destId="{CFEA196D-4CA1-4A48-BDFD-AF0E0493E3ED}" srcOrd="0" destOrd="0" parTransId="{7B8268A1-3F6E-442F-8D10-F418B2393F50}" sibTransId="{89CDC97C-64F5-4DFB-8D04-00502BE92965}"/>
    <dgm:cxn modelId="{DD196A1D-1048-43F4-82BC-F33756B09835}" type="presOf" srcId="{CFEA196D-4CA1-4A48-BDFD-AF0E0493E3ED}" destId="{771FBE13-9305-419A-BD72-57B248975F66}" srcOrd="0" destOrd="0" presId="urn:microsoft.com/office/officeart/2005/8/layout/funnel1"/>
    <dgm:cxn modelId="{32E0CF3A-AA42-4DB9-89F1-8871017D0B16}" type="presOf" srcId="{64BF505B-FA94-4B40-BA4E-4ED116AC6ACB}" destId="{2012BD02-7EF7-4718-B98E-B884096E3BF3}" srcOrd="0" destOrd="0" presId="urn:microsoft.com/office/officeart/2005/8/layout/funnel1"/>
    <dgm:cxn modelId="{D731B3A9-552B-42F8-8C07-D79459D884DD}" type="presParOf" srcId="{2012BD02-7EF7-4718-B98E-B884096E3BF3}" destId="{D79D6F96-A347-4E3E-8A05-0A5956E8E82D}" srcOrd="0" destOrd="0" presId="urn:microsoft.com/office/officeart/2005/8/layout/funnel1"/>
    <dgm:cxn modelId="{523978F1-4617-49E3-AB5A-D55C74180E6C}" type="presParOf" srcId="{2012BD02-7EF7-4718-B98E-B884096E3BF3}" destId="{3FE740CB-1EE5-4CF2-B6E0-015B94162445}" srcOrd="1" destOrd="0" presId="urn:microsoft.com/office/officeart/2005/8/layout/funnel1"/>
    <dgm:cxn modelId="{9B347659-565F-450F-A18C-1A3E6EC280CE}" type="presParOf" srcId="{2012BD02-7EF7-4718-B98E-B884096E3BF3}" destId="{771FBE13-9305-419A-BD72-57B248975F66}" srcOrd="2" destOrd="0" presId="urn:microsoft.com/office/officeart/2005/8/layout/funnel1"/>
    <dgm:cxn modelId="{E73F7851-BA08-4A92-B835-ABA442B3913F}" type="presParOf" srcId="{2012BD02-7EF7-4718-B98E-B884096E3BF3}" destId="{5E2157B3-1D21-4731-90C8-A90EF11489FE}"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6F96-A347-4E3E-8A05-0A5956E8E82D}">
      <dsp:nvSpPr>
        <dsp:cNvPr id="0" name=""/>
        <dsp:cNvSpPr/>
      </dsp:nvSpPr>
      <dsp:spPr>
        <a:xfrm>
          <a:off x="1257863" y="0"/>
          <a:ext cx="2285429" cy="932573"/>
        </a:xfrm>
        <a:prstGeom prst="ellipse">
          <a:avLst/>
        </a:prstGeom>
        <a:solidFill>
          <a:schemeClr val="accent1">
            <a:tint val="50000"/>
            <a:alpha val="4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3FE740CB-1EE5-4CF2-B6E0-015B94162445}">
      <dsp:nvSpPr>
        <dsp:cNvPr id="0" name=""/>
        <dsp:cNvSpPr/>
      </dsp:nvSpPr>
      <dsp:spPr>
        <a:xfrm>
          <a:off x="1553737" y="2241537"/>
          <a:ext cx="442912" cy="283464"/>
        </a:xfrm>
        <a:prstGeom prst="down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71FBE13-9305-419A-BD72-57B248975F66}">
      <dsp:nvSpPr>
        <dsp:cNvPr id="0" name=""/>
        <dsp:cNvSpPr/>
      </dsp:nvSpPr>
      <dsp:spPr>
        <a:xfrm>
          <a:off x="58464" y="2668904"/>
          <a:ext cx="31889" cy="53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58464" y="2668904"/>
        <a:ext cx="31889" cy="531495"/>
      </dsp:txXfrm>
    </dsp:sp>
    <dsp:sp modelId="{5E2157B3-1D21-4731-90C8-A90EF11489FE}">
      <dsp:nvSpPr>
        <dsp:cNvPr id="0" name=""/>
        <dsp:cNvSpPr/>
      </dsp:nvSpPr>
      <dsp:spPr>
        <a:xfrm>
          <a:off x="1539403" y="0"/>
          <a:ext cx="1733960" cy="198424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FBE9A-7A9E-41B7-9F8A-4BA525DCF613}"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88705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FBE9A-7A9E-41B7-9F8A-4BA525DCF613}"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325600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FBE9A-7A9E-41B7-9F8A-4BA525DCF613}"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370774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FBE9A-7A9E-41B7-9F8A-4BA525DCF613}"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130895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FBE9A-7A9E-41B7-9F8A-4BA525DCF613}"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30184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FBE9A-7A9E-41B7-9F8A-4BA525DCF613}"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406303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FBE9A-7A9E-41B7-9F8A-4BA525DCF613}" type="datetimeFigureOut">
              <a:rPr lang="en-US" smtClean="0"/>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259900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FBE9A-7A9E-41B7-9F8A-4BA525DCF613}" type="datetimeFigureOut">
              <a:rPr lang="en-US" smtClean="0"/>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179151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BE9A-7A9E-41B7-9F8A-4BA525DCF613}" type="datetimeFigureOut">
              <a:rPr lang="en-US" smtClean="0"/>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39833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FBE9A-7A9E-41B7-9F8A-4BA525DCF613}"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51114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FBE9A-7A9E-41B7-9F8A-4BA525DCF613}"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A59B-6584-42FE-A951-871A80C4AE7D}" type="slidenum">
              <a:rPr lang="en-US" smtClean="0"/>
              <a:t>‹#›</a:t>
            </a:fld>
            <a:endParaRPr lang="en-US"/>
          </a:p>
        </p:txBody>
      </p:sp>
    </p:spTree>
    <p:extLst>
      <p:ext uri="{BB962C8B-B14F-4D97-AF65-F5344CB8AC3E}">
        <p14:creationId xmlns:p14="http://schemas.microsoft.com/office/powerpoint/2010/main" val="89930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FBE9A-7A9E-41B7-9F8A-4BA525DCF613}" type="datetimeFigureOut">
              <a:rPr lang="en-US" smtClean="0"/>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A59B-6584-42FE-A951-871A80C4AE7D}" type="slidenum">
              <a:rPr lang="en-US" smtClean="0"/>
              <a:t>‹#›</a:t>
            </a:fld>
            <a:endParaRPr lang="en-US"/>
          </a:p>
        </p:txBody>
      </p:sp>
    </p:spTree>
    <p:extLst>
      <p:ext uri="{BB962C8B-B14F-4D97-AF65-F5344CB8AC3E}">
        <p14:creationId xmlns:p14="http://schemas.microsoft.com/office/powerpoint/2010/main" val="176175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rot="596818">
            <a:off x="-416089" y="1880265"/>
            <a:ext cx="7707072" cy="609600"/>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ube 2"/>
          <p:cNvSpPr/>
          <p:nvPr/>
        </p:nvSpPr>
        <p:spPr>
          <a:xfrm rot="20486028">
            <a:off x="1035319" y="5736223"/>
            <a:ext cx="8586452" cy="609600"/>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01" r="81369" b="35523"/>
          <a:stretch/>
        </p:blipFill>
        <p:spPr>
          <a:xfrm>
            <a:off x="304800" y="-1828800"/>
            <a:ext cx="1371601" cy="1594774"/>
          </a:xfrm>
          <a:prstGeom prst="rect">
            <a:avLst/>
          </a:prstGeom>
        </p:spPr>
      </p:pic>
    </p:spTree>
    <p:extLst>
      <p:ext uri="{BB962C8B-B14F-4D97-AF65-F5344CB8AC3E}">
        <p14:creationId xmlns:p14="http://schemas.microsoft.com/office/powerpoint/2010/main" val="83383088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0.04444 L -3.33333E-6 0.29468 " pathEditMode="relative" rAng="0" ptsTypes="AA">
                                      <p:cBhvr>
                                        <p:cTn id="6" dur="1000" fill="hold"/>
                                        <p:tgtEl>
                                          <p:spTgt spid="4"/>
                                        </p:tgtEl>
                                        <p:attrNameLst>
                                          <p:attrName>ppt_x</p:attrName>
                                          <p:attrName>ppt_y</p:attrName>
                                        </p:attrNameLst>
                                      </p:cBhvr>
                                      <p:rCtr x="0" y="16944"/>
                                    </p:animMotion>
                                  </p:childTnLst>
                                </p:cTn>
                              </p:par>
                            </p:childTnLst>
                          </p:cTn>
                        </p:par>
                        <p:par>
                          <p:cTn id="7" fill="hold">
                            <p:stCondLst>
                              <p:cond delay="1000"/>
                            </p:stCondLst>
                            <p:childTnLst>
                              <p:par>
                                <p:cTn id="8" presetID="8" presetClass="emph" presetSubtype="0" repeatCount="2000" fill="hold" nodeType="afterEffect">
                                  <p:stCondLst>
                                    <p:cond delay="0"/>
                                  </p:stCondLst>
                                  <p:childTnLst>
                                    <p:animRot by="21600000">
                                      <p:cBhvr>
                                        <p:cTn id="9" dur="1000" fill="hold"/>
                                        <p:tgtEl>
                                          <p:spTgt spid="4"/>
                                        </p:tgtEl>
                                        <p:attrNameLst>
                                          <p:attrName>r</p:attrName>
                                        </p:attrNameLst>
                                      </p:cBhvr>
                                    </p:animRot>
                                  </p:childTnLst>
                                </p:cTn>
                              </p:par>
                              <p:par>
                                <p:cTn id="10" presetID="42" presetClass="path" presetSubtype="0" accel="50000" decel="50000" fill="hold" nodeType="withEffect">
                                  <p:stCondLst>
                                    <p:cond delay="0"/>
                                  </p:stCondLst>
                                  <p:childTnLst>
                                    <p:animMotion origin="layout" path="M -3.33333E-6 0.29467 L 0.78334 0.47245 " pathEditMode="relative" rAng="0" ptsTypes="AA">
                                      <p:cBhvr>
                                        <p:cTn id="11" dur="2000" fill="hold"/>
                                        <p:tgtEl>
                                          <p:spTgt spid="4"/>
                                        </p:tgtEl>
                                        <p:attrNameLst>
                                          <p:attrName>ppt_x</p:attrName>
                                          <p:attrName>ppt_y</p:attrName>
                                        </p:attrNameLst>
                                      </p:cBhvr>
                                      <p:rCtr x="39167" y="8889"/>
                                    </p:animMotion>
                                  </p:childTnLst>
                                </p:cTn>
                              </p:par>
                            </p:childTnLst>
                          </p:cTn>
                        </p:par>
                        <p:par>
                          <p:cTn id="12" fill="hold">
                            <p:stCondLst>
                              <p:cond delay="3000"/>
                            </p:stCondLst>
                            <p:childTnLst>
                              <p:par>
                                <p:cTn id="13" presetID="42" presetClass="path" presetSubtype="0" accel="50000" decel="50000" fill="hold" nodeType="afterEffect">
                                  <p:stCondLst>
                                    <p:cond delay="0"/>
                                  </p:stCondLst>
                                  <p:childTnLst>
                                    <p:animMotion origin="layout" path="M 0.78334 0.47245 L 0.78334 0.77245 " pathEditMode="relative" rAng="0" ptsTypes="AA">
                                      <p:cBhvr>
                                        <p:cTn id="14" dur="1000" fill="hold"/>
                                        <p:tgtEl>
                                          <p:spTgt spid="4"/>
                                        </p:tgtEl>
                                        <p:attrNameLst>
                                          <p:attrName>ppt_x</p:attrName>
                                          <p:attrName>ppt_y</p:attrName>
                                        </p:attrNameLst>
                                      </p:cBhvr>
                                      <p:rCtr x="0" y="15000"/>
                                    </p:animMotion>
                                  </p:childTnLst>
                                </p:cTn>
                              </p:par>
                            </p:childTnLst>
                          </p:cTn>
                        </p:par>
                        <p:par>
                          <p:cTn id="15" fill="hold">
                            <p:stCondLst>
                              <p:cond delay="4000"/>
                            </p:stCondLst>
                            <p:childTnLst>
                              <p:par>
                                <p:cTn id="16" presetID="42" presetClass="path" presetSubtype="0" accel="50000" decel="50000" fill="hold" nodeType="afterEffect">
                                  <p:stCondLst>
                                    <p:cond delay="0"/>
                                  </p:stCondLst>
                                  <p:childTnLst>
                                    <p:animMotion origin="layout" path="M 0.78334 0.77245 L -0.00833 1.1169 " pathEditMode="relative" rAng="0" ptsTypes="AA">
                                      <p:cBhvr>
                                        <p:cTn id="17" dur="2000" fill="hold"/>
                                        <p:tgtEl>
                                          <p:spTgt spid="4"/>
                                        </p:tgtEl>
                                        <p:attrNameLst>
                                          <p:attrName>ppt_x</p:attrName>
                                          <p:attrName>ppt_y</p:attrName>
                                        </p:attrNameLst>
                                      </p:cBhvr>
                                      <p:rCtr x="-39583" y="17222"/>
                                    </p:animMotion>
                                  </p:childTnLst>
                                </p:cTn>
                              </p:par>
                              <p:par>
                                <p:cTn id="18" presetID="8" presetClass="emph" presetSubtype="0" repeatCount="2000" fill="hold" nodeType="withEffect">
                                  <p:stCondLst>
                                    <p:cond delay="0"/>
                                  </p:stCondLst>
                                  <p:childTnLst>
                                    <p:animRot by="-21600000">
                                      <p:cBhvr>
                                        <p:cTn id="19" dur="1000" fill="hold"/>
                                        <p:tgtEl>
                                          <p:spTgt spid="4"/>
                                        </p:tgtEl>
                                        <p:attrNameLst>
                                          <p:attrName>r</p:attrName>
                                        </p:attrNameLst>
                                      </p:cBhvr>
                                    </p:animRot>
                                  </p:childTnLst>
                                </p:cTn>
                              </p:par>
                            </p:childTnLst>
                          </p:cTn>
                        </p:par>
                        <p:par>
                          <p:cTn id="20" fill="hold">
                            <p:stCondLst>
                              <p:cond delay="6000"/>
                            </p:stCondLst>
                            <p:childTnLst>
                              <p:par>
                                <p:cTn id="21" presetID="42" presetClass="path" presetSubtype="0" accel="50000" decel="50000" fill="hold" nodeType="afterEffect">
                                  <p:stCondLst>
                                    <p:cond delay="0"/>
                                  </p:stCondLst>
                                  <p:childTnLst>
                                    <p:animMotion origin="layout" path="M -0.00833 1.1169 L -0.00833 1.3669 " pathEditMode="relative" rAng="0" ptsTypes="AA">
                                      <p:cBhvr>
                                        <p:cTn id="22" dur="1000" fill="hold"/>
                                        <p:tgtEl>
                                          <p:spTgt spid="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62629" y="1014619"/>
            <a:ext cx="4190998"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chemeClr val="tx1"/>
                </a:solidFill>
                <a:latin typeface="Andalus" pitchFamily="18" charset="-78"/>
                <a:cs typeface="Andalus" pitchFamily="18" charset="-78"/>
              </a:rPr>
              <a:t>Which are they?</a:t>
            </a:r>
            <a:endParaRPr lang="en-US" sz="3200" b="1" dirty="0">
              <a:solidFill>
                <a:schemeClr val="tx1"/>
              </a:solidFill>
              <a:latin typeface="Andalus" pitchFamily="18" charset="-78"/>
              <a:cs typeface="Andalus" pitchFamily="18" charset="-78"/>
            </a:endParaRPr>
          </a:p>
        </p:txBody>
      </p:sp>
      <p:sp>
        <p:nvSpPr>
          <p:cNvPr id="3" name="TextBox 2"/>
          <p:cNvSpPr txBox="1"/>
          <p:nvPr/>
        </p:nvSpPr>
        <p:spPr>
          <a:xfrm>
            <a:off x="1981200" y="3048000"/>
            <a:ext cx="4553857" cy="2740164"/>
          </a:xfrm>
          <a:prstGeom prst="downArrow">
            <a:avLst/>
          </a:prstGeom>
          <a:noFill/>
          <a:ln>
            <a:solidFill>
              <a:schemeClr val="tx1"/>
            </a:solidFill>
          </a:ln>
        </p:spPr>
        <p:txBody>
          <a:bodyPr wrap="square" rtlCol="0">
            <a:spAutoFit/>
          </a:bodyPr>
          <a:lstStyle/>
          <a:p>
            <a:endParaRPr lang="en-US" sz="3200" b="1" dirty="0" smtClean="0">
              <a:latin typeface="Andalus" pitchFamily="18" charset="-78"/>
              <a:cs typeface="Andalus" pitchFamily="18" charset="-78"/>
            </a:endParaRPr>
          </a:p>
          <a:p>
            <a:endParaRPr lang="en-US" sz="3200" b="1" dirty="0">
              <a:latin typeface="Andalus" pitchFamily="18" charset="-78"/>
              <a:cs typeface="Andalus" pitchFamily="18" charset="-78"/>
            </a:endParaRPr>
          </a:p>
          <a:p>
            <a:pPr algn="ctr"/>
            <a:r>
              <a:rPr lang="en-US" sz="3200" b="1" dirty="0" smtClean="0">
                <a:latin typeface="Andalus" pitchFamily="18" charset="-78"/>
                <a:cs typeface="Andalus" pitchFamily="18" charset="-78"/>
              </a:rPr>
              <a:t>They are-</a:t>
            </a:r>
          </a:p>
          <a:p>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58917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33" y="6172200"/>
            <a:ext cx="8223102" cy="526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ndalus" pitchFamily="18" charset="-78"/>
                <a:cs typeface="Andalus" pitchFamily="18" charset="-78"/>
              </a:rPr>
              <a:t>o</a:t>
            </a:r>
            <a:r>
              <a:rPr lang="en-US" sz="3200" b="1" dirty="0" smtClean="0">
                <a:solidFill>
                  <a:schemeClr val="tx1"/>
                </a:solidFill>
                <a:latin typeface="Andalus" pitchFamily="18" charset="-78"/>
                <a:cs typeface="Andalus" pitchFamily="18" charset="-78"/>
              </a:rPr>
              <a:t>ver population,</a:t>
            </a:r>
            <a:endParaRPr lang="en-US" sz="3200" b="1" dirty="0">
              <a:solidFill>
                <a:schemeClr val="tx1"/>
              </a:solidFill>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33" y="457200"/>
            <a:ext cx="8223102" cy="5303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7426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685800" y="689429"/>
            <a:ext cx="3810000" cy="1905000"/>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Book Antiqua" pitchFamily="18" charset="0"/>
              </a:rPr>
              <a:t>i</a:t>
            </a:r>
            <a:r>
              <a:rPr lang="en-US" sz="2800" b="1" dirty="0" smtClean="0">
                <a:solidFill>
                  <a:schemeClr val="tx1"/>
                </a:solidFill>
                <a:latin typeface="Book Antiqua" pitchFamily="18" charset="0"/>
              </a:rPr>
              <a:t>nsufficient roads and streets</a:t>
            </a:r>
            <a:endParaRPr lang="en-US" sz="2800" b="1" dirty="0">
              <a:solidFill>
                <a:schemeClr val="tx1"/>
              </a:solidFill>
              <a:latin typeface="Book Antiqua" pitchFamily="18" charset="0"/>
            </a:endParaRPr>
          </a:p>
        </p:txBody>
      </p:sp>
      <p:sp>
        <p:nvSpPr>
          <p:cNvPr id="3" name="Right Arrow 2"/>
          <p:cNvSpPr/>
          <p:nvPr/>
        </p:nvSpPr>
        <p:spPr>
          <a:xfrm flipH="1">
            <a:off x="3276600" y="3657600"/>
            <a:ext cx="5486400" cy="1905000"/>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Book Antiqua" pitchFamily="18" charset="0"/>
              </a:rPr>
              <a:t>n</a:t>
            </a:r>
            <a:r>
              <a:rPr lang="en-US" sz="2800" b="1" dirty="0" smtClean="0">
                <a:solidFill>
                  <a:schemeClr val="tx1"/>
                </a:solidFill>
                <a:latin typeface="Book Antiqua" pitchFamily="18" charset="0"/>
              </a:rPr>
              <a:t>arrow roads,</a:t>
            </a:r>
            <a:endParaRPr lang="en-US" sz="2800" b="1" dirty="0">
              <a:solidFill>
                <a:schemeClr val="tx1"/>
              </a:solidFill>
              <a:latin typeface="Book Antiqu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04800"/>
            <a:ext cx="4191000" cy="2895600"/>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6" y="3048000"/>
            <a:ext cx="2474686" cy="3352800"/>
          </a:xfrm>
          <a:prstGeom prst="rect">
            <a:avLst/>
          </a:prstGeom>
          <a:ln>
            <a:solidFill>
              <a:schemeClr val="tx1"/>
            </a:solidFill>
          </a:ln>
        </p:spPr>
      </p:pic>
    </p:spTree>
    <p:extLst>
      <p:ext uri="{BB962C8B-B14F-4D97-AF65-F5344CB8AC3E}">
        <p14:creationId xmlns:p14="http://schemas.microsoft.com/office/powerpoint/2010/main" val="316304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5410200" y="604157"/>
            <a:ext cx="3352800" cy="1600200"/>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tx1"/>
                </a:solidFill>
                <a:latin typeface="Book Antiqua" pitchFamily="18" charset="0"/>
              </a:rPr>
              <a:t>i</a:t>
            </a:r>
            <a:r>
              <a:rPr lang="en-US" sz="2800" b="1" dirty="0" smtClean="0">
                <a:solidFill>
                  <a:schemeClr val="tx1"/>
                </a:solidFill>
                <a:latin typeface="Book Antiqua" pitchFamily="18" charset="0"/>
              </a:rPr>
              <a:t>nvalid cars and vehicles</a:t>
            </a:r>
            <a:endParaRPr lang="en-US" sz="2800" b="1" dirty="0">
              <a:solidFill>
                <a:schemeClr val="tx1"/>
              </a:solidFill>
              <a:latin typeface="Book Antiqua" pitchFamily="18" charset="0"/>
            </a:endParaRPr>
          </a:p>
        </p:txBody>
      </p:sp>
      <p:sp>
        <p:nvSpPr>
          <p:cNvPr id="3" name="Left Arrow 2"/>
          <p:cNvSpPr/>
          <p:nvPr/>
        </p:nvSpPr>
        <p:spPr>
          <a:xfrm flipH="1">
            <a:off x="228600" y="4038599"/>
            <a:ext cx="3907971" cy="1600200"/>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tx1"/>
                </a:solidFill>
                <a:latin typeface="Book Antiqua" pitchFamily="18" charset="0"/>
              </a:rPr>
              <a:t>u</a:t>
            </a:r>
            <a:r>
              <a:rPr lang="en-US" sz="2800" b="1" dirty="0" smtClean="0">
                <a:solidFill>
                  <a:schemeClr val="tx1"/>
                </a:solidFill>
                <a:latin typeface="Book Antiqua" pitchFamily="18" charset="0"/>
              </a:rPr>
              <a:t>nlicensed vehicles</a:t>
            </a:r>
            <a:endParaRPr lang="en-US" sz="2800" b="1" dirty="0">
              <a:solidFill>
                <a:schemeClr val="tx1"/>
              </a:solidFill>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4953000" cy="3150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788" y="3429000"/>
            <a:ext cx="4359383" cy="3048000"/>
          </a:xfrm>
          <a:prstGeom prst="rect">
            <a:avLst/>
          </a:prstGeom>
          <a:ln>
            <a:solidFill>
              <a:schemeClr val="tx1"/>
            </a:solidFill>
          </a:ln>
        </p:spPr>
      </p:pic>
    </p:spTree>
    <p:extLst>
      <p:ext uri="{BB962C8B-B14F-4D97-AF65-F5344CB8AC3E}">
        <p14:creationId xmlns:p14="http://schemas.microsoft.com/office/powerpoint/2010/main" val="167010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flipH="1">
            <a:off x="362857" y="762000"/>
            <a:ext cx="3581400" cy="16002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Book Antiqua" pitchFamily="18" charset="0"/>
              </a:rPr>
              <a:t>i</a:t>
            </a:r>
            <a:r>
              <a:rPr lang="en-US" sz="2800" dirty="0" smtClean="0">
                <a:latin typeface="Book Antiqua" pitchFamily="18" charset="0"/>
              </a:rPr>
              <a:t>llegal parking</a:t>
            </a:r>
            <a:endParaRPr lang="en-US" sz="2800" dirty="0">
              <a:latin typeface="Book Antiqua" pitchFamily="18" charset="0"/>
            </a:endParaRPr>
          </a:p>
        </p:txBody>
      </p:sp>
      <p:sp>
        <p:nvSpPr>
          <p:cNvPr id="3" name="Left Arrow 2"/>
          <p:cNvSpPr/>
          <p:nvPr/>
        </p:nvSpPr>
        <p:spPr>
          <a:xfrm>
            <a:off x="4724400" y="4074886"/>
            <a:ext cx="4114800" cy="16002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Book Antiqua" pitchFamily="18" charset="0"/>
              </a:rPr>
              <a:t>k</a:t>
            </a:r>
            <a:r>
              <a:rPr lang="en-US" sz="2800" dirty="0" smtClean="0">
                <a:latin typeface="Book Antiqua" pitchFamily="18" charset="0"/>
              </a:rPr>
              <a:t>eeping construction materials on roads</a:t>
            </a:r>
            <a:endParaRPr lang="en-US" sz="2800" dirty="0">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
            <a:ext cx="3898900" cy="3039022"/>
          </a:xfrm>
          <a:prstGeom prst="rect">
            <a:avLst/>
          </a:prstGeom>
          <a:ln/>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57" y="3469758"/>
            <a:ext cx="4209143" cy="3083442"/>
          </a:xfrm>
          <a:prstGeom prst="rect">
            <a:avLst/>
          </a:prstGeom>
          <a:ln>
            <a:solidFill>
              <a:schemeClr val="tx1"/>
            </a:solidFill>
          </a:ln>
        </p:spPr>
      </p:pic>
    </p:spTree>
    <p:extLst>
      <p:ext uri="{BB962C8B-B14F-4D97-AF65-F5344CB8AC3E}">
        <p14:creationId xmlns:p14="http://schemas.microsoft.com/office/powerpoint/2010/main" val="17931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5181600" y="604157"/>
            <a:ext cx="35814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Book Antiqua" pitchFamily="18" charset="0"/>
              </a:rPr>
              <a:t>u</a:t>
            </a:r>
            <a:r>
              <a:rPr lang="en-US" sz="2800" dirty="0" smtClean="0">
                <a:latin typeface="Book Antiqua" pitchFamily="18" charset="0"/>
              </a:rPr>
              <a:t>nplanned repairing</a:t>
            </a:r>
            <a:endParaRPr lang="en-US" sz="2800" dirty="0">
              <a:latin typeface="Book Antiqua" pitchFamily="18" charset="0"/>
            </a:endParaRPr>
          </a:p>
        </p:txBody>
      </p:sp>
      <p:sp>
        <p:nvSpPr>
          <p:cNvPr id="3" name="Left Arrow 2"/>
          <p:cNvSpPr/>
          <p:nvPr/>
        </p:nvSpPr>
        <p:spPr>
          <a:xfrm flipH="1">
            <a:off x="304800" y="4191000"/>
            <a:ext cx="35814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Book Antiqua" pitchFamily="18" charset="0"/>
              </a:rPr>
              <a:t>z</a:t>
            </a:r>
            <a:r>
              <a:rPr lang="en-US" sz="2800" dirty="0" smtClean="0">
                <a:latin typeface="Book Antiqua" pitchFamily="18" charset="0"/>
              </a:rPr>
              <a:t>igzag roads</a:t>
            </a:r>
            <a:endParaRPr lang="en-US" sz="2800" dirty="0">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0"/>
            <a:ext cx="4495800" cy="3200400"/>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2" y="3581400"/>
            <a:ext cx="4172356" cy="2895600"/>
          </a:xfrm>
          <a:prstGeom prst="rect">
            <a:avLst/>
          </a:prstGeom>
        </p:spPr>
      </p:pic>
    </p:spTree>
    <p:extLst>
      <p:ext uri="{BB962C8B-B14F-4D97-AF65-F5344CB8AC3E}">
        <p14:creationId xmlns:p14="http://schemas.microsoft.com/office/powerpoint/2010/main" val="66727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flipH="1">
            <a:off x="914400" y="604157"/>
            <a:ext cx="35052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Book Antiqua" pitchFamily="18" charset="0"/>
              </a:rPr>
              <a:t>i</a:t>
            </a:r>
            <a:r>
              <a:rPr lang="en-US" sz="2800" dirty="0" smtClean="0">
                <a:latin typeface="Book Antiqua" pitchFamily="18" charset="0"/>
              </a:rPr>
              <a:t>nvalid roads</a:t>
            </a:r>
            <a:endParaRPr lang="en-US" sz="2800" dirty="0">
              <a:latin typeface="Book Antiqua" pitchFamily="18" charset="0"/>
            </a:endParaRPr>
          </a:p>
        </p:txBody>
      </p:sp>
      <p:sp>
        <p:nvSpPr>
          <p:cNvPr id="3" name="Left Arrow 2"/>
          <p:cNvSpPr/>
          <p:nvPr/>
        </p:nvSpPr>
        <p:spPr>
          <a:xfrm>
            <a:off x="4800600" y="4038600"/>
            <a:ext cx="40386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Book Antiqua" pitchFamily="18" charset="0"/>
              </a:rPr>
              <a:t>i</a:t>
            </a:r>
            <a:r>
              <a:rPr lang="en-US" sz="2800" dirty="0" smtClean="0">
                <a:latin typeface="Book Antiqua" pitchFamily="18" charset="0"/>
              </a:rPr>
              <a:t>llegal markets on roads</a:t>
            </a:r>
            <a:endParaRPr lang="en-US" sz="2800" dirty="0">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961" y="293914"/>
            <a:ext cx="4146096" cy="298268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76600"/>
            <a:ext cx="4376706" cy="3200400"/>
          </a:xfrm>
          <a:prstGeom prst="rect">
            <a:avLst/>
          </a:prstGeom>
          <a:ln>
            <a:solidFill>
              <a:schemeClr val="tx1"/>
            </a:solidFill>
          </a:ln>
        </p:spPr>
      </p:pic>
    </p:spTree>
    <p:extLst>
      <p:ext uri="{BB962C8B-B14F-4D97-AF65-F5344CB8AC3E}">
        <p14:creationId xmlns:p14="http://schemas.microsoft.com/office/powerpoint/2010/main" val="273061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5181600" y="990939"/>
            <a:ext cx="33528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latin typeface="Book Antiqua" pitchFamily="18" charset="0"/>
              </a:rPr>
              <a:t>insufficient traffic police</a:t>
            </a:r>
            <a:endParaRPr lang="en-US" sz="2800" dirty="0">
              <a:latin typeface="Book Antiqua" pitchFamily="18" charset="0"/>
            </a:endParaRPr>
          </a:p>
        </p:txBody>
      </p:sp>
      <p:sp>
        <p:nvSpPr>
          <p:cNvPr id="3" name="Left Arrow 2"/>
          <p:cNvSpPr/>
          <p:nvPr/>
        </p:nvSpPr>
        <p:spPr>
          <a:xfrm flipH="1">
            <a:off x="381001" y="3962400"/>
            <a:ext cx="4267200" cy="16002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Book Antiqua" pitchFamily="18" charset="0"/>
              </a:rPr>
              <a:t>i</a:t>
            </a:r>
            <a:r>
              <a:rPr lang="en-US" sz="2800" smtClean="0">
                <a:latin typeface="Book Antiqua" pitchFamily="18" charset="0"/>
              </a:rPr>
              <a:t>rregular </a:t>
            </a:r>
            <a:r>
              <a:rPr lang="en-US" sz="2800" dirty="0" smtClean="0">
                <a:latin typeface="Book Antiqua" pitchFamily="18" charset="0"/>
              </a:rPr>
              <a:t>signal lights</a:t>
            </a:r>
            <a:endParaRPr lang="en-US" sz="2800" dirty="0">
              <a:latin typeface="Book Antiqu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124200"/>
            <a:ext cx="3124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val="0"/>
              </a:ext>
            </a:extLst>
          </a:blip>
          <a:stretch>
            <a:fillRect/>
          </a:stretch>
        </p:blipFill>
        <p:spPr>
          <a:xfrm>
            <a:off x="762000" y="304800"/>
            <a:ext cx="3886200" cy="3691276"/>
          </a:xfrm>
          <a:prstGeom prst="rect">
            <a:avLst/>
          </a:prstGeom>
        </p:spPr>
      </p:pic>
    </p:spTree>
    <p:extLst>
      <p:ext uri="{BB962C8B-B14F-4D97-AF65-F5344CB8AC3E}">
        <p14:creationId xmlns:p14="http://schemas.microsoft.com/office/powerpoint/2010/main" val="293120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flipH="1">
            <a:off x="609600" y="625928"/>
            <a:ext cx="3733800" cy="2193472"/>
          </a:xfrm>
          <a:prstGeom prst="leftArrow">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solidFill>
                  <a:schemeClr val="tx1"/>
                </a:solidFill>
                <a:latin typeface="Book Antiqua" pitchFamily="18" charset="0"/>
              </a:rPr>
              <a:t>o</a:t>
            </a:r>
            <a:r>
              <a:rPr lang="en-US" sz="2800" b="1" dirty="0" smtClean="0">
                <a:solidFill>
                  <a:schemeClr val="tx1"/>
                </a:solidFill>
                <a:latin typeface="Book Antiqua" pitchFamily="18" charset="0"/>
              </a:rPr>
              <a:t>vertaking tendency</a:t>
            </a:r>
            <a:endParaRPr lang="en-US" sz="2800" b="1" dirty="0">
              <a:solidFill>
                <a:schemeClr val="tx1"/>
              </a:solidFill>
              <a:latin typeface="Book Antiqua" pitchFamily="18" charset="0"/>
            </a:endParaRPr>
          </a:p>
        </p:txBody>
      </p:sp>
      <p:sp>
        <p:nvSpPr>
          <p:cNvPr id="3" name="Left Arrow 2"/>
          <p:cNvSpPr/>
          <p:nvPr/>
        </p:nvSpPr>
        <p:spPr>
          <a:xfrm>
            <a:off x="4689928" y="3657600"/>
            <a:ext cx="3733800" cy="2002971"/>
          </a:xfrm>
          <a:prstGeom prst="leftArrow">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solidFill>
                  <a:schemeClr val="tx1"/>
                </a:solidFill>
                <a:latin typeface="Book Antiqua" pitchFamily="18" charset="0"/>
              </a:rPr>
              <a:t>l</a:t>
            </a:r>
            <a:r>
              <a:rPr lang="en-US" sz="2800" b="1" dirty="0" smtClean="0">
                <a:solidFill>
                  <a:schemeClr val="tx1"/>
                </a:solidFill>
                <a:latin typeface="Book Antiqua" pitchFamily="18" charset="0"/>
              </a:rPr>
              <a:t>ack of by pass roads</a:t>
            </a:r>
            <a:endParaRPr lang="en-US" sz="2800" b="1" dirty="0">
              <a:solidFill>
                <a:schemeClr val="tx1"/>
              </a:solidFill>
              <a:latin typeface="Book Antiqua"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7571" y="104720"/>
            <a:ext cx="4078514" cy="2714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436257"/>
            <a:ext cx="4060372" cy="2910900"/>
          </a:xfrm>
          <a:prstGeom prst="rect">
            <a:avLst/>
          </a:prstGeom>
        </p:spPr>
      </p:pic>
    </p:spTree>
    <p:extLst>
      <p:ext uri="{BB962C8B-B14F-4D97-AF65-F5344CB8AC3E}">
        <p14:creationId xmlns:p14="http://schemas.microsoft.com/office/powerpoint/2010/main" val="2505200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flipH="1">
            <a:off x="343135" y="261257"/>
            <a:ext cx="4266963" cy="2481943"/>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r>
              <a:rPr lang="en-US" sz="2800" dirty="0" smtClean="0">
                <a:latin typeface="Book Antiqua" pitchFamily="18" charset="0"/>
              </a:rPr>
              <a:t>corruption of communication department</a:t>
            </a:r>
            <a:endParaRPr lang="en-US" sz="2800" dirty="0">
              <a:latin typeface="Book Antiqua" pitchFamily="18" charset="0"/>
            </a:endParaRPr>
          </a:p>
        </p:txBody>
      </p:sp>
      <p:sp>
        <p:nvSpPr>
          <p:cNvPr id="3" name="Left Arrow 2"/>
          <p:cNvSpPr/>
          <p:nvPr/>
        </p:nvSpPr>
        <p:spPr>
          <a:xfrm>
            <a:off x="4740965" y="3715657"/>
            <a:ext cx="4081669" cy="281940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latin typeface="Book Antiqua" pitchFamily="18" charset="0"/>
              </a:rPr>
              <a:t>push cart, rickshaw and other non engine vehicles.</a:t>
            </a:r>
            <a:endParaRPr lang="en-US" sz="2800" dirty="0">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40964" y="228600"/>
            <a:ext cx="4174435" cy="32439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6" y="3733800"/>
            <a:ext cx="4228863" cy="2819400"/>
          </a:xfrm>
          <a:prstGeom prst="rect">
            <a:avLst/>
          </a:prstGeom>
        </p:spPr>
      </p:pic>
    </p:spTree>
    <p:extLst>
      <p:ext uri="{BB962C8B-B14F-4D97-AF65-F5344CB8AC3E}">
        <p14:creationId xmlns:p14="http://schemas.microsoft.com/office/powerpoint/2010/main" val="17128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901" r="81369" b="35523"/>
          <a:stretch/>
        </p:blipFill>
        <p:spPr>
          <a:xfrm>
            <a:off x="1295400" y="-1825171"/>
            <a:ext cx="1371601" cy="1594774"/>
          </a:xfrm>
          <a:prstGeom prst="rect">
            <a:avLst/>
          </a:prstGeom>
        </p:spPr>
      </p:pic>
      <p:graphicFrame>
        <p:nvGraphicFramePr>
          <p:cNvPr id="14" name="Diagram 13"/>
          <p:cNvGraphicFramePr/>
          <p:nvPr>
            <p:extLst>
              <p:ext uri="{D42A27DB-BD31-4B8C-83A1-F6EECF244321}">
                <p14:modId xmlns:p14="http://schemas.microsoft.com/office/powerpoint/2010/main" val="3887350751"/>
              </p:ext>
            </p:extLst>
          </p:nvPr>
        </p:nvGraphicFramePr>
        <p:xfrm>
          <a:off x="-476252" y="4495800"/>
          <a:ext cx="354330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30514" y="457200"/>
            <a:ext cx="3124200" cy="646331"/>
          </a:xfrm>
          <a:prstGeom prst="rect">
            <a:avLst/>
          </a:prstGeom>
          <a:noFill/>
        </p:spPr>
        <p:txBody>
          <a:bodyPr wrap="square" rtlCol="0">
            <a:spAutoFit/>
          </a:bodyPr>
          <a:lstStyle/>
          <a:p>
            <a:pPr algn="ctr"/>
            <a:r>
              <a:rPr lang="en-US" sz="3600" b="1" dirty="0" smtClean="0">
                <a:latin typeface="Andalus" pitchFamily="18" charset="-78"/>
                <a:cs typeface="Andalus" pitchFamily="18" charset="-78"/>
              </a:rPr>
              <a:t>Introduction</a:t>
            </a:r>
            <a:endParaRPr lang="en-US" sz="3600" b="1" dirty="0">
              <a:latin typeface="Andalus" pitchFamily="18" charset="-78"/>
              <a:cs typeface="Andalus" pitchFamily="18" charset="-78"/>
            </a:endParaRPr>
          </a:p>
        </p:txBody>
      </p:sp>
      <p:sp>
        <p:nvSpPr>
          <p:cNvPr id="3" name="TextBox 2"/>
          <p:cNvSpPr txBox="1"/>
          <p:nvPr/>
        </p:nvSpPr>
        <p:spPr>
          <a:xfrm>
            <a:off x="152400" y="1524000"/>
            <a:ext cx="4572000" cy="2246769"/>
          </a:xfrm>
          <a:prstGeom prst="rect">
            <a:avLst/>
          </a:prstGeom>
          <a:noFill/>
        </p:spPr>
        <p:txBody>
          <a:bodyPr wrap="square" rtlCol="0">
            <a:spAutoFit/>
          </a:bodyPr>
          <a:lstStyle/>
          <a:p>
            <a:r>
              <a:rPr lang="en-US" sz="2800" dirty="0" err="1" smtClean="0">
                <a:latin typeface="Andalus" pitchFamily="18" charset="-78"/>
                <a:cs typeface="Andalus" pitchFamily="18" charset="-78"/>
              </a:rPr>
              <a:t>Md</a:t>
            </a:r>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Hasan</a:t>
            </a:r>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Hafizur</a:t>
            </a:r>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Rahman</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Senior Lecturer</a:t>
            </a:r>
          </a:p>
          <a:p>
            <a:r>
              <a:rPr lang="en-US" sz="2800" dirty="0" smtClean="0">
                <a:latin typeface="Andalus" pitchFamily="18" charset="-78"/>
                <a:cs typeface="Andalus" pitchFamily="18" charset="-78"/>
              </a:rPr>
              <a:t>Department of English</a:t>
            </a:r>
          </a:p>
          <a:p>
            <a:r>
              <a:rPr lang="en-US" sz="2800" dirty="0" smtClean="0">
                <a:latin typeface="Andalus" pitchFamily="18" charset="-78"/>
                <a:cs typeface="Andalus" pitchFamily="18" charset="-78"/>
              </a:rPr>
              <a:t>Cambrian School &amp; College</a:t>
            </a:r>
          </a:p>
          <a:p>
            <a:r>
              <a:rPr lang="en-US" sz="2800" dirty="0" smtClean="0">
                <a:latin typeface="Andalus" pitchFamily="18" charset="-78"/>
                <a:cs typeface="Andalus" pitchFamily="18" charset="-78"/>
              </a:rPr>
              <a:t>Dhaka</a:t>
            </a:r>
            <a:endParaRPr lang="en-US" sz="2800" dirty="0">
              <a:latin typeface="Andalus" pitchFamily="18" charset="-78"/>
              <a:cs typeface="Andalus" pitchFamily="18" charset="-78"/>
            </a:endParaRPr>
          </a:p>
        </p:txBody>
      </p:sp>
      <p:pic>
        <p:nvPicPr>
          <p:cNvPr id="4" name="Picture 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saturation sat="200000"/>
                    </a14:imgEffect>
                    <a14:imgEffect>
                      <a14:brightnessContrast bright="-3000" contrast="9000"/>
                    </a14:imgEffect>
                  </a14:imgLayer>
                </a14:imgProps>
              </a:ext>
              <a:ext uri="{28A0092B-C50C-407E-A947-70E740481C1C}">
                <a14:useLocalDpi xmlns:a14="http://schemas.microsoft.com/office/drawing/2010/main" val="0"/>
              </a:ext>
            </a:extLst>
          </a:blip>
          <a:srcRect t="18462"/>
          <a:stretch/>
        </p:blipFill>
        <p:spPr>
          <a:xfrm>
            <a:off x="4746171" y="1828800"/>
            <a:ext cx="3714750" cy="4038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676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48148E-6 L 3.33333E-6 0.93912 " pathEditMode="relative" rAng="0" ptsTypes="AA">
                                      <p:cBhvr>
                                        <p:cTn id="6" dur="1000" fill="hold"/>
                                        <p:tgtEl>
                                          <p:spTgt spid="13"/>
                                        </p:tgtEl>
                                        <p:attrNameLst>
                                          <p:attrName>ppt_x</p:attrName>
                                          <p:attrName>ppt_y</p:attrName>
                                        </p:attrNameLst>
                                      </p:cBhvr>
                                      <p:rCtr x="0" y="46944"/>
                                    </p:animMotion>
                                  </p:childTnLst>
                                </p:cTn>
                              </p:par>
                            </p:childTnLst>
                          </p:cTn>
                        </p:par>
                        <p:par>
                          <p:cTn id="7" fill="hold">
                            <p:stCondLst>
                              <p:cond delay="1000"/>
                            </p:stCondLst>
                            <p:childTnLst>
                              <p:par>
                                <p:cTn id="8" presetID="8" presetClass="emph" presetSubtype="0" repeatCount="2000" fill="hold" nodeType="afterEffect">
                                  <p:stCondLst>
                                    <p:cond delay="0"/>
                                  </p:stCondLst>
                                  <p:childTnLst>
                                    <p:animRot by="21600000">
                                      <p:cBhvr>
                                        <p:cTn id="9" dur="1000" fill="hold"/>
                                        <p:tgtEl>
                                          <p:spTgt spid="13"/>
                                        </p:tgtEl>
                                        <p:attrNameLst>
                                          <p:attrName>r</p:attrName>
                                        </p:attrNameLst>
                                      </p:cBhvr>
                                    </p:animRot>
                                  </p:childTnLst>
                                </p:cTn>
                              </p:par>
                              <p:par>
                                <p:cTn id="10" presetID="8" presetClass="emph" presetSubtype="0" repeatCount="2000" fill="hold" nodeType="withEffect">
                                  <p:stCondLst>
                                    <p:cond delay="0"/>
                                  </p:stCondLst>
                                  <p:childTnLst>
                                    <p:animRot by="-21600000">
                                      <p:cBhvr>
                                        <p:cTn id="11" dur="1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4419600" y="604157"/>
            <a:ext cx="4267200" cy="160020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a:latin typeface="Book Antiqua" pitchFamily="18" charset="0"/>
              </a:rPr>
              <a:t>d</a:t>
            </a:r>
            <a:r>
              <a:rPr lang="en-US" sz="2800" b="1" dirty="0" smtClean="0">
                <a:latin typeface="Book Antiqua" pitchFamily="18" charset="0"/>
              </a:rPr>
              <a:t>rivers’ whim</a:t>
            </a:r>
            <a:endParaRPr lang="en-US" sz="2800" b="1" dirty="0">
              <a:latin typeface="Book Antiqua" pitchFamily="18" charset="0"/>
            </a:endParaRPr>
          </a:p>
        </p:txBody>
      </p:sp>
      <p:sp>
        <p:nvSpPr>
          <p:cNvPr id="3" name="Left Arrow 2"/>
          <p:cNvSpPr/>
          <p:nvPr/>
        </p:nvSpPr>
        <p:spPr>
          <a:xfrm flipH="1">
            <a:off x="457199" y="4038600"/>
            <a:ext cx="3962399" cy="160020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a:latin typeface="Book Antiqua" pitchFamily="18" charset="0"/>
              </a:rPr>
              <a:t>d</a:t>
            </a:r>
            <a:r>
              <a:rPr lang="en-US" sz="2800" b="1" dirty="0" smtClean="0">
                <a:latin typeface="Book Antiqua" pitchFamily="18" charset="0"/>
              </a:rPr>
              <a:t>isobedience to law</a:t>
            </a:r>
            <a:endParaRPr lang="en-US" sz="2800" b="1" dirty="0">
              <a:latin typeface="Book Antiqu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9" y="3454400"/>
            <a:ext cx="4572001" cy="309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 y="152400"/>
            <a:ext cx="3962400" cy="3302000"/>
          </a:xfrm>
          <a:prstGeom prst="rect">
            <a:avLst/>
          </a:prstGeom>
        </p:spPr>
      </p:pic>
    </p:spTree>
    <p:extLst>
      <p:ext uri="{BB962C8B-B14F-4D97-AF65-F5344CB8AC3E}">
        <p14:creationId xmlns:p14="http://schemas.microsoft.com/office/powerpoint/2010/main" val="2976808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7400" y="1244600"/>
            <a:ext cx="4953000" cy="29718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latin typeface="Andalus" pitchFamily="18" charset="-78"/>
                <a:cs typeface="Andalus" pitchFamily="18" charset="-78"/>
              </a:rPr>
              <a:t>and many other causes.                   </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409792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949" y="228600"/>
            <a:ext cx="7039702" cy="523220"/>
          </a:xfrm>
          <a:prstGeom prst="rect">
            <a:avLst/>
          </a:prstGeom>
          <a:noFill/>
          <a:ln>
            <a:solidFill>
              <a:schemeClr val="tx1"/>
            </a:solidFill>
          </a:ln>
        </p:spPr>
        <p:txBody>
          <a:bodyPr wrap="square" rtlCol="0">
            <a:spAutoFit/>
          </a:bodyPr>
          <a:lstStyle/>
          <a:p>
            <a:pPr algn="ctr"/>
            <a:r>
              <a:rPr lang="en-US" sz="2800" dirty="0" smtClean="0">
                <a:latin typeface="Andalus" pitchFamily="18" charset="-78"/>
                <a:cs typeface="Andalus" pitchFamily="18" charset="-78"/>
              </a:rPr>
              <a:t>What problems are caused by traffic jam?</a:t>
            </a:r>
            <a:endParaRPr lang="en-US" sz="2800" dirty="0">
              <a:latin typeface="Andalus" pitchFamily="18" charset="-78"/>
              <a:cs typeface="Andalus" pitchFamily="18" charset="-78"/>
            </a:endParaRPr>
          </a:p>
        </p:txBody>
      </p:sp>
      <p:sp>
        <p:nvSpPr>
          <p:cNvPr id="3" name="TextBox 2"/>
          <p:cNvSpPr txBox="1"/>
          <p:nvPr/>
        </p:nvSpPr>
        <p:spPr>
          <a:xfrm>
            <a:off x="975949" y="756154"/>
            <a:ext cx="7039702" cy="523220"/>
          </a:xfrm>
          <a:prstGeom prst="rect">
            <a:avLst/>
          </a:prstGeom>
          <a:noFill/>
          <a:ln>
            <a:solidFill>
              <a:schemeClr val="tx1"/>
            </a:solidFill>
          </a:ln>
        </p:spPr>
        <p:txBody>
          <a:bodyPr wrap="square" rtlCol="0">
            <a:spAutoFit/>
          </a:bodyPr>
          <a:lstStyle/>
          <a:p>
            <a:pPr algn="ctr"/>
            <a:r>
              <a:rPr lang="en-US" sz="2800" dirty="0" smtClean="0">
                <a:latin typeface="Andalus" pitchFamily="18" charset="-78"/>
                <a:cs typeface="Andalus" pitchFamily="18" charset="-78"/>
              </a:rPr>
              <a:t>It causes many serious problems to the people.</a:t>
            </a:r>
            <a:endParaRPr lang="en-US" sz="2800" dirty="0">
              <a:latin typeface="Andalus" pitchFamily="18" charset="-78"/>
              <a:cs typeface="Andalus" pitchFamily="18" charset="-78"/>
            </a:endParaRPr>
          </a:p>
        </p:txBody>
      </p:sp>
      <p:sp>
        <p:nvSpPr>
          <p:cNvPr id="4" name="TextBox 3"/>
          <p:cNvSpPr txBox="1"/>
          <p:nvPr/>
        </p:nvSpPr>
        <p:spPr>
          <a:xfrm>
            <a:off x="1266099" y="5943600"/>
            <a:ext cx="6459402" cy="523220"/>
          </a:xfrm>
          <a:prstGeom prst="rect">
            <a:avLst/>
          </a:prstGeom>
          <a:noFill/>
          <a:ln>
            <a:solidFill>
              <a:schemeClr val="tx1"/>
            </a:solidFill>
          </a:ln>
        </p:spPr>
        <p:txBody>
          <a:bodyPr wrap="square" rtlCol="0">
            <a:spAutoFit/>
          </a:bodyPr>
          <a:lstStyle/>
          <a:p>
            <a:pPr algn="ctr"/>
            <a:r>
              <a:rPr lang="en-US" sz="2800" dirty="0" smtClean="0">
                <a:latin typeface="Andalus" pitchFamily="18" charset="-78"/>
                <a:cs typeface="Andalus" pitchFamily="18" charset="-78"/>
              </a:rPr>
              <a:t>Students cannot go to schools and colleges,</a:t>
            </a:r>
            <a:endParaRPr lang="en-US" sz="2800" dirty="0">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149" y="1315660"/>
            <a:ext cx="6125301" cy="4594219"/>
          </a:xfrm>
          <a:prstGeom prst="rect">
            <a:avLst/>
          </a:prstGeom>
          <a:ln>
            <a:solidFill>
              <a:schemeClr val="tx1"/>
            </a:solidFill>
          </a:ln>
        </p:spPr>
      </p:pic>
    </p:spTree>
    <p:extLst>
      <p:ext uri="{BB962C8B-B14F-4D97-AF65-F5344CB8AC3E}">
        <p14:creationId xmlns:p14="http://schemas.microsoft.com/office/powerpoint/2010/main" val="1061711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5486400"/>
            <a:ext cx="5181599" cy="523220"/>
          </a:xfrm>
          <a:prstGeom prst="rect">
            <a:avLst/>
          </a:prstGeom>
          <a:noFill/>
          <a:ln>
            <a:solidFill>
              <a:schemeClr val="tx1"/>
            </a:solidFill>
          </a:ln>
        </p:spPr>
        <p:txBody>
          <a:bodyPr wrap="square" rtlCol="0">
            <a:spAutoFit/>
          </a:bodyPr>
          <a:lstStyle/>
          <a:p>
            <a:pPr algn="ctr"/>
            <a:r>
              <a:rPr lang="en-US" sz="2800" dirty="0">
                <a:latin typeface="Andalus" pitchFamily="18" charset="-78"/>
                <a:cs typeface="Andalus" pitchFamily="18" charset="-78"/>
              </a:rPr>
              <a:t>o</a:t>
            </a:r>
            <a:r>
              <a:rPr lang="en-US" sz="2800" dirty="0" smtClean="0">
                <a:latin typeface="Andalus" pitchFamily="18" charset="-78"/>
                <a:cs typeface="Andalus" pitchFamily="18" charset="-78"/>
              </a:rPr>
              <a:t>fficers cannot go to their offices,</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52401"/>
            <a:ext cx="5181599" cy="5105400"/>
          </a:xfrm>
          <a:prstGeom prst="rect">
            <a:avLst/>
          </a:prstGeom>
        </p:spPr>
      </p:pic>
    </p:spTree>
    <p:extLst>
      <p:ext uri="{BB962C8B-B14F-4D97-AF65-F5344CB8AC3E}">
        <p14:creationId xmlns:p14="http://schemas.microsoft.com/office/powerpoint/2010/main" val="360849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091" y="5638800"/>
            <a:ext cx="6795618" cy="523220"/>
          </a:xfrm>
          <a:prstGeom prst="rect">
            <a:avLst/>
          </a:prstGeom>
          <a:noFill/>
          <a:ln>
            <a:solidFill>
              <a:schemeClr val="tx1"/>
            </a:solidFill>
          </a:ln>
        </p:spPr>
        <p:txBody>
          <a:bodyPr wrap="square" rtlCol="0">
            <a:spAutoFit/>
          </a:bodyPr>
          <a:lstStyle/>
          <a:p>
            <a:pPr algn="ctr"/>
            <a:r>
              <a:rPr lang="en-US" sz="2800" dirty="0" err="1">
                <a:latin typeface="Andalus" pitchFamily="18" charset="-78"/>
                <a:cs typeface="Andalus" pitchFamily="18" charset="-78"/>
              </a:rPr>
              <a:t>l</a:t>
            </a:r>
            <a:r>
              <a:rPr lang="en-US" sz="2800" dirty="0" err="1" smtClean="0">
                <a:latin typeface="Andalus" pitchFamily="18" charset="-78"/>
                <a:cs typeface="Andalus" pitchFamily="18" charset="-78"/>
              </a:rPr>
              <a:t>abourers</a:t>
            </a:r>
            <a:r>
              <a:rPr lang="en-US" sz="2800" dirty="0" smtClean="0">
                <a:latin typeface="Andalus" pitchFamily="18" charset="-78"/>
                <a:cs typeface="Andalus" pitchFamily="18" charset="-78"/>
              </a:rPr>
              <a:t> cannot go to their workplaces,</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78" y="914400"/>
            <a:ext cx="6795617" cy="4464990"/>
          </a:xfrm>
          <a:prstGeom prst="rect">
            <a:avLst/>
          </a:prstGeom>
          <a:ln>
            <a:solidFill>
              <a:schemeClr val="tx1"/>
            </a:solidFill>
          </a:ln>
        </p:spPr>
      </p:pic>
    </p:spTree>
    <p:extLst>
      <p:ext uri="{BB962C8B-B14F-4D97-AF65-F5344CB8AC3E}">
        <p14:creationId xmlns:p14="http://schemas.microsoft.com/office/powerpoint/2010/main" val="72512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5562600"/>
            <a:ext cx="7162800" cy="954107"/>
          </a:xfrm>
          <a:prstGeom prst="rect">
            <a:avLst/>
          </a:prstGeom>
          <a:noFill/>
          <a:ln>
            <a:solidFill>
              <a:schemeClr val="tx1"/>
            </a:solidFill>
          </a:ln>
        </p:spPr>
        <p:txBody>
          <a:bodyPr wrap="square" rtlCol="0">
            <a:spAutoFit/>
          </a:bodyPr>
          <a:lstStyle/>
          <a:p>
            <a:pPr algn="ctr"/>
            <a:r>
              <a:rPr lang="en-US" sz="2800" dirty="0">
                <a:latin typeface="Andalus" pitchFamily="18" charset="-78"/>
                <a:cs typeface="Andalus" pitchFamily="18" charset="-78"/>
              </a:rPr>
              <a:t>d</a:t>
            </a:r>
            <a:r>
              <a:rPr lang="en-US" sz="2800" dirty="0" smtClean="0">
                <a:latin typeface="Andalus" pitchFamily="18" charset="-78"/>
                <a:cs typeface="Andalus" pitchFamily="18" charset="-78"/>
              </a:rPr>
              <a:t>octors cannot go to their chambers and hospitals,</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554421"/>
            <a:ext cx="7162800" cy="4749248"/>
          </a:xfrm>
          <a:prstGeom prst="rect">
            <a:avLst/>
          </a:prstGeom>
          <a:ln>
            <a:solidFill>
              <a:schemeClr val="tx1"/>
            </a:solidFill>
          </a:ln>
        </p:spPr>
      </p:pic>
    </p:spTree>
    <p:extLst>
      <p:ext uri="{BB962C8B-B14F-4D97-AF65-F5344CB8AC3E}">
        <p14:creationId xmlns:p14="http://schemas.microsoft.com/office/powerpoint/2010/main" val="142095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5867400"/>
            <a:ext cx="7010400" cy="523220"/>
          </a:xfrm>
          <a:prstGeom prst="rect">
            <a:avLst/>
          </a:prstGeom>
          <a:noFill/>
          <a:ln>
            <a:solidFill>
              <a:schemeClr val="tx1"/>
            </a:solidFill>
          </a:ln>
        </p:spPr>
        <p:txBody>
          <a:bodyPr wrap="square" rtlCol="0">
            <a:spAutoFit/>
          </a:bodyPr>
          <a:lstStyle/>
          <a:p>
            <a:pPr algn="ctr"/>
            <a:r>
              <a:rPr lang="en-US" sz="2800" dirty="0">
                <a:latin typeface="Andalus" pitchFamily="18" charset="-78"/>
                <a:cs typeface="Andalus" pitchFamily="18" charset="-78"/>
              </a:rPr>
              <a:t>p</a:t>
            </a:r>
            <a:r>
              <a:rPr lang="en-US" sz="2800" dirty="0" smtClean="0">
                <a:latin typeface="Andalus" pitchFamily="18" charset="-78"/>
                <a:cs typeface="Andalus" pitchFamily="18" charset="-78"/>
              </a:rPr>
              <a:t>atients cannot go to hospitals in time.</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762000"/>
            <a:ext cx="7010400" cy="4707714"/>
          </a:xfrm>
          <a:prstGeom prst="rect">
            <a:avLst/>
          </a:prstGeom>
          <a:ln>
            <a:solidFill>
              <a:schemeClr val="tx1"/>
            </a:solidFill>
          </a:ln>
        </p:spPr>
      </p:pic>
    </p:spTree>
    <p:extLst>
      <p:ext uri="{BB962C8B-B14F-4D97-AF65-F5344CB8AC3E}">
        <p14:creationId xmlns:p14="http://schemas.microsoft.com/office/powerpoint/2010/main" val="71128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986462"/>
            <a:ext cx="8382001" cy="566738"/>
          </a:xfrm>
          <a:ln>
            <a:solidFill>
              <a:schemeClr val="tx1"/>
            </a:solidFill>
          </a:ln>
        </p:spPr>
        <p:txBody>
          <a:bodyPr>
            <a:normAutofit/>
          </a:bodyPr>
          <a:lstStyle/>
          <a:p>
            <a:pPr algn="ctr"/>
            <a:r>
              <a:rPr lang="en-US" sz="2800" b="0" dirty="0" smtClean="0">
                <a:latin typeface="Andalus" pitchFamily="18" charset="-78"/>
                <a:cs typeface="Andalus" pitchFamily="18" charset="-78"/>
              </a:rPr>
              <a:t>It kills our valuable time and our works are hampered.</a:t>
            </a:r>
            <a:endParaRPr lang="en-US" sz="2800" b="0" dirty="0">
              <a:latin typeface="Andalus" pitchFamily="18" charset="-78"/>
              <a:cs typeface="Andalus" pitchFamily="18" charset="-78"/>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186" b="9186"/>
          <a:stretch>
            <a:fillRect/>
          </a:stretch>
        </p:blipFill>
        <p:spPr>
          <a:xfrm>
            <a:off x="1066800" y="228600"/>
            <a:ext cx="7238999" cy="5448836"/>
          </a:xfrm>
          <a:ln>
            <a:solidFill>
              <a:schemeClr val="tx1"/>
            </a:solidFill>
          </a:ln>
        </p:spPr>
      </p:pic>
    </p:spTree>
    <p:extLst>
      <p:ext uri="{BB962C8B-B14F-4D97-AF65-F5344CB8AC3E}">
        <p14:creationId xmlns:p14="http://schemas.microsoft.com/office/powerpoint/2010/main" val="805458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57200"/>
            <a:ext cx="6096000" cy="523220"/>
          </a:xfrm>
          <a:prstGeom prst="rect">
            <a:avLst/>
          </a:prstGeom>
          <a:noFill/>
          <a:ln>
            <a:solidFill>
              <a:schemeClr val="tx1"/>
            </a:solidFill>
          </a:ln>
        </p:spPr>
        <p:txBody>
          <a:bodyPr wrap="square" rtlCol="0">
            <a:spAutoFit/>
          </a:bodyPr>
          <a:lstStyle/>
          <a:p>
            <a:pPr algn="ctr"/>
            <a:r>
              <a:rPr lang="en-US" sz="2800" dirty="0" smtClean="0">
                <a:latin typeface="Andalus" pitchFamily="18" charset="-78"/>
                <a:cs typeface="Andalus" pitchFamily="18" charset="-78"/>
              </a:rPr>
              <a:t>What is the effect of these problems?</a:t>
            </a:r>
            <a:endParaRPr lang="en-US" sz="2800" dirty="0">
              <a:latin typeface="Andalus" pitchFamily="18" charset="-78"/>
              <a:cs typeface="Andalus" pitchFamily="18" charset="-78"/>
            </a:endParaRPr>
          </a:p>
        </p:txBody>
      </p:sp>
      <p:sp>
        <p:nvSpPr>
          <p:cNvPr id="3" name="TextBox 2"/>
          <p:cNvSpPr txBox="1"/>
          <p:nvPr/>
        </p:nvSpPr>
        <p:spPr>
          <a:xfrm>
            <a:off x="1600200" y="5638800"/>
            <a:ext cx="6096000" cy="523220"/>
          </a:xfrm>
          <a:prstGeom prst="rect">
            <a:avLst/>
          </a:prstGeom>
          <a:noFill/>
          <a:ln>
            <a:solidFill>
              <a:schemeClr val="tx1"/>
            </a:solidFill>
          </a:ln>
        </p:spPr>
        <p:txBody>
          <a:bodyPr wrap="square" rtlCol="0">
            <a:spAutoFit/>
          </a:bodyPr>
          <a:lstStyle/>
          <a:p>
            <a:pPr algn="ctr"/>
            <a:r>
              <a:rPr lang="en-US" sz="2800" dirty="0" smtClean="0">
                <a:latin typeface="Andalus" pitchFamily="18" charset="-78"/>
                <a:cs typeface="Andalus" pitchFamily="18" charset="-78"/>
              </a:rPr>
              <a:t>Life becomes boring.</a:t>
            </a:r>
            <a:endParaRPr lang="en-US" sz="2800" dirty="0">
              <a:latin typeface="Andalus" pitchFamily="18" charset="-78"/>
              <a:cs typeface="Andalus" pitchFamily="18"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32"/>
          <a:stretch/>
        </p:blipFill>
        <p:spPr>
          <a:xfrm>
            <a:off x="1600200" y="1133139"/>
            <a:ext cx="6096000" cy="4392405"/>
          </a:xfrm>
          <a:prstGeom prst="rect">
            <a:avLst/>
          </a:prstGeom>
          <a:ln>
            <a:solidFill>
              <a:schemeClr val="tx1"/>
            </a:solidFill>
          </a:ln>
        </p:spPr>
      </p:pic>
    </p:spTree>
    <p:extLst>
      <p:ext uri="{BB962C8B-B14F-4D97-AF65-F5344CB8AC3E}">
        <p14:creationId xmlns:p14="http://schemas.microsoft.com/office/powerpoint/2010/main" val="251515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2322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smtClean="0">
                <a:latin typeface="Andalus" pitchFamily="18" charset="-78"/>
                <a:cs typeface="Andalus" pitchFamily="18" charset="-78"/>
              </a:rPr>
              <a:t>What should we do to solve these problems?</a:t>
            </a:r>
            <a:endParaRPr lang="en-US" sz="2800" dirty="0">
              <a:latin typeface="Andalus" pitchFamily="18" charset="-78"/>
              <a:cs typeface="Andalus" pitchFamily="18" charset="-78"/>
            </a:endParaRPr>
          </a:p>
        </p:txBody>
      </p:sp>
      <p:sp>
        <p:nvSpPr>
          <p:cNvPr id="3" name="Oval Callout 2"/>
          <p:cNvSpPr/>
          <p:nvPr/>
        </p:nvSpPr>
        <p:spPr>
          <a:xfrm>
            <a:off x="990600" y="1524000"/>
            <a:ext cx="6781800" cy="2286000"/>
          </a:xfrm>
          <a:prstGeom prst="wedgeEllipseCallou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Andalus" pitchFamily="18" charset="-78"/>
                <a:cs typeface="Andalus" pitchFamily="18" charset="-78"/>
              </a:rPr>
              <a:t>In order to solve these problems we should increase</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2295604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7174584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4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5" name="Oval 4"/>
          <p:cNvSpPr/>
          <p:nvPr/>
        </p:nvSpPr>
        <p:spPr>
          <a:xfrm>
            <a:off x="533400" y="2018020"/>
            <a:ext cx="8305800" cy="2207240"/>
          </a:xfrm>
          <a:prstGeom prst="ellipse">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chemeClr val="tx1"/>
                </a:solidFill>
                <a:effectLst>
                  <a:outerShdw blurRad="50800" dist="39000" dir="5460000" algn="tl">
                    <a:srgbClr val="000000">
                      <a:alpha val="38000"/>
                    </a:srgbClr>
                  </a:outerShdw>
                </a:effectLst>
                <a:latin typeface="Andalus" pitchFamily="18" charset="-78"/>
                <a:cs typeface="Andalus" pitchFamily="18" charset="-78"/>
              </a:rPr>
              <a:t>Traffic Jam</a:t>
            </a:r>
            <a:endParaRPr lang="en-US" sz="9600" b="1" dirty="0">
              <a:ln w="11430"/>
              <a:solidFill>
                <a:schemeClr val="tx1"/>
              </a:solidFill>
              <a:effectLst>
                <a:outerShdw blurRad="50800" dist="39000" dir="5460000" algn="tl">
                  <a:srgbClr val="000000">
                    <a:alpha val="38000"/>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114485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 y="336176"/>
            <a:ext cx="3970436" cy="2785178"/>
          </a:xfrm>
          <a:prstGeom prst="rect">
            <a:avLst/>
          </a:prstGeom>
          <a:ln>
            <a:solidFill>
              <a:schemeClr val="tx1"/>
            </a:solidFill>
          </a:ln>
        </p:spPr>
      </p:pic>
      <p:sp>
        <p:nvSpPr>
          <p:cNvPr id="7" name="TextBox 6"/>
          <p:cNvSpPr txBox="1"/>
          <p:nvPr/>
        </p:nvSpPr>
        <p:spPr>
          <a:xfrm>
            <a:off x="5029200" y="1550389"/>
            <a:ext cx="1828800" cy="584775"/>
          </a:xfrm>
          <a:prstGeom prst="rect">
            <a:avLst/>
          </a:prstGeom>
          <a:noFill/>
          <a:ln>
            <a:solidFill>
              <a:schemeClr val="tx1"/>
            </a:solidFill>
          </a:ln>
        </p:spPr>
        <p:txBody>
          <a:bodyPr wrap="square" rtlCol="0">
            <a:spAutoFit/>
          </a:bodyPr>
          <a:lstStyle/>
          <a:p>
            <a:pPr algn="ctr"/>
            <a:r>
              <a:rPr lang="en-US" sz="3200" dirty="0" smtClean="0">
                <a:latin typeface="Andalus" pitchFamily="18" charset="-78"/>
                <a:cs typeface="Andalus" pitchFamily="18" charset="-78"/>
              </a:rPr>
              <a:t>roads</a:t>
            </a:r>
            <a:endParaRPr lang="en-US" sz="3200" dirty="0">
              <a:latin typeface="Andalus" pitchFamily="18" charset="-78"/>
              <a:cs typeface="Andalus" pitchFamily="18" charset="-78"/>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l="3587" t="3101" r="3332"/>
          <a:stretch/>
        </p:blipFill>
        <p:spPr>
          <a:xfrm>
            <a:off x="718457" y="3352800"/>
            <a:ext cx="3970436" cy="3276600"/>
          </a:xfrm>
          <a:prstGeom prst="rect">
            <a:avLst/>
          </a:prstGeom>
        </p:spPr>
      </p:pic>
      <p:sp>
        <p:nvSpPr>
          <p:cNvPr id="6" name="TextBox 5"/>
          <p:cNvSpPr txBox="1"/>
          <p:nvPr/>
        </p:nvSpPr>
        <p:spPr>
          <a:xfrm>
            <a:off x="5000170" y="4698712"/>
            <a:ext cx="2543629" cy="584775"/>
          </a:xfrm>
          <a:prstGeom prst="rect">
            <a:avLst/>
          </a:prstGeom>
          <a:noFill/>
          <a:ln>
            <a:solidFill>
              <a:schemeClr val="tx1"/>
            </a:solidFill>
          </a:ln>
        </p:spPr>
        <p:txBody>
          <a:bodyPr wrap="square" rtlCol="0">
            <a:spAutoFit/>
          </a:bodyPr>
          <a:lstStyle/>
          <a:p>
            <a:pPr algn="ctr"/>
            <a:r>
              <a:rPr lang="en-US" sz="3200" dirty="0">
                <a:latin typeface="Andalus" pitchFamily="18" charset="-78"/>
                <a:cs typeface="Andalus" pitchFamily="18" charset="-78"/>
              </a:rPr>
              <a:t>t</a:t>
            </a:r>
            <a:r>
              <a:rPr lang="en-US" sz="3200" dirty="0" smtClean="0">
                <a:latin typeface="Andalus" pitchFamily="18" charset="-78"/>
                <a:cs typeface="Andalus" pitchFamily="18" charset="-78"/>
              </a:rPr>
              <a:t>raffic police</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3753266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514600" y="1295400"/>
            <a:ext cx="5029200" cy="2286000"/>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latin typeface="Andalus" pitchFamily="18" charset="-78"/>
                <a:cs typeface="Andalus" pitchFamily="18" charset="-78"/>
              </a:rPr>
              <a:t>What are there more?</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1653688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676400"/>
            <a:ext cx="8153400" cy="3657600"/>
          </a:xfrm>
          <a:prstGeom prst="roundRect">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Andalus" pitchFamily="18" charset="-78"/>
                <a:cs typeface="Andalus" pitchFamily="18" charset="-78"/>
              </a:rPr>
              <a:t>The government should implement traffic laws strictly, traffic police should be increased, corruption should be removed from the authority, roads and high ways should be kept free from building materials, temporary markets should be replaced to another places.</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41596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66800" y="1143000"/>
            <a:ext cx="6858000" cy="44196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Andalus" pitchFamily="18" charset="-78"/>
                <a:cs typeface="Andalus" pitchFamily="18" charset="-78"/>
              </a:rPr>
              <a:t>After all  government and mass people should realize the bad effect of traffic jam and they all should come forward to  solve  these problems.</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259486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1061357"/>
            <a:ext cx="8534400" cy="1143000"/>
          </a:xfrm>
          <a:prstGeom prst="ellipse">
            <a:avLst/>
          </a:prstGeom>
          <a:ln w="12700" cap="sq" cmpd="dbl">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ndalus" pitchFamily="18" charset="-78"/>
                <a:cs typeface="Andalus" pitchFamily="18" charset="-78"/>
              </a:rPr>
              <a:t>Group Works</a:t>
            </a:r>
            <a:endParaRPr lang="en-US" sz="3600" dirty="0">
              <a:latin typeface="Andalus" pitchFamily="18" charset="-78"/>
              <a:cs typeface="Andalus" pitchFamily="18" charset="-78"/>
            </a:endParaRPr>
          </a:p>
        </p:txBody>
      </p:sp>
      <p:sp>
        <p:nvSpPr>
          <p:cNvPr id="3" name="Rounded Rectangle 2"/>
          <p:cNvSpPr/>
          <p:nvPr/>
        </p:nvSpPr>
        <p:spPr>
          <a:xfrm>
            <a:off x="152400" y="2209800"/>
            <a:ext cx="8534400" cy="3657600"/>
          </a:xfrm>
          <a:prstGeom prst="roundRect">
            <a:avLst/>
          </a:prstGeom>
          <a:ln w="12700" cap="sq" cmpd="dbl">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dirty="0" smtClean="0">
                <a:latin typeface="Andalus" pitchFamily="18" charset="-78"/>
                <a:cs typeface="Andalus" pitchFamily="18" charset="-78"/>
              </a:rPr>
              <a:t>Make a logical assemble with the words traffic, cars and vehicles, roads, rules, implemented, awareness, invalid, system, signal and other necessary words to write a paragraph by dividing  groups each having 6 students. </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365003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533400" y="838200"/>
            <a:ext cx="8153400" cy="1066800"/>
          </a:xfrm>
          <a:prstGeom prst="fram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smtClean="0">
                <a:solidFill>
                  <a:schemeClr val="tx1"/>
                </a:solidFill>
                <a:latin typeface="Book Antiqua" pitchFamily="18" charset="0"/>
                <a:cs typeface="Andalus" pitchFamily="18" charset="-78"/>
              </a:rPr>
              <a:t>Evaluation</a:t>
            </a:r>
            <a:endParaRPr lang="en-US" sz="4400" b="1" dirty="0">
              <a:solidFill>
                <a:schemeClr val="tx1"/>
              </a:solidFill>
              <a:latin typeface="Book Antiqua" pitchFamily="18" charset="0"/>
              <a:cs typeface="Andalus" pitchFamily="18" charset="-78"/>
            </a:endParaRPr>
          </a:p>
        </p:txBody>
      </p:sp>
      <p:sp>
        <p:nvSpPr>
          <p:cNvPr id="3" name="Bevel 2"/>
          <p:cNvSpPr/>
          <p:nvPr/>
        </p:nvSpPr>
        <p:spPr>
          <a:xfrm>
            <a:off x="533400" y="2057400"/>
            <a:ext cx="8153400" cy="4191000"/>
          </a:xfrm>
          <a:prstGeom prst="bevel">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dirty="0" smtClean="0">
                <a:latin typeface="Andalus" pitchFamily="18" charset="-78"/>
                <a:cs typeface="Andalus" pitchFamily="18" charset="-78"/>
              </a:rPr>
              <a:t>Answer the following questions-</a:t>
            </a:r>
          </a:p>
          <a:p>
            <a:pPr algn="just"/>
            <a:r>
              <a:rPr lang="en-US" sz="2800" dirty="0" smtClean="0">
                <a:latin typeface="Andalus" pitchFamily="18" charset="-78"/>
                <a:cs typeface="Andalus" pitchFamily="18" charset="-78"/>
              </a:rPr>
              <a:t>What is a traffic jam?</a:t>
            </a:r>
          </a:p>
          <a:p>
            <a:pPr algn="just"/>
            <a:r>
              <a:rPr lang="en-US" sz="2800" dirty="0" smtClean="0">
                <a:latin typeface="Andalus" pitchFamily="18" charset="-78"/>
                <a:cs typeface="Andalus" pitchFamily="18" charset="-78"/>
              </a:rPr>
              <a:t>Where and why is it caused?</a:t>
            </a:r>
          </a:p>
          <a:p>
            <a:pPr algn="just"/>
            <a:r>
              <a:rPr lang="en-US" sz="2800" dirty="0" smtClean="0">
                <a:latin typeface="Andalus" pitchFamily="18" charset="-78"/>
                <a:cs typeface="Andalus" pitchFamily="18" charset="-78"/>
              </a:rPr>
              <a:t>What is the problems of a traffic jam?</a:t>
            </a:r>
          </a:p>
          <a:p>
            <a:pPr algn="just"/>
            <a:r>
              <a:rPr lang="en-US" sz="2800" dirty="0" smtClean="0">
                <a:latin typeface="Andalus" pitchFamily="18" charset="-78"/>
                <a:cs typeface="Andalus" pitchFamily="18" charset="-78"/>
              </a:rPr>
              <a:t>What should we do to get rid of traffic jam?</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365327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1752600" y="533400"/>
            <a:ext cx="5257800" cy="2819400"/>
          </a:xfrm>
          <a:prstGeom prst="pentagon">
            <a:avLst/>
          </a:prstGeom>
          <a:ln w="101600" cmpd="dbl">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Book Antiqua" pitchFamily="18" charset="0"/>
              </a:rPr>
              <a:t>Home work</a:t>
            </a:r>
            <a:endParaRPr lang="en-US" sz="4000" b="1" dirty="0">
              <a:latin typeface="Book Antiqua" pitchFamily="18" charset="0"/>
            </a:endParaRPr>
          </a:p>
        </p:txBody>
      </p:sp>
      <p:sp>
        <p:nvSpPr>
          <p:cNvPr id="3" name="Hexagon 2"/>
          <p:cNvSpPr/>
          <p:nvPr/>
        </p:nvSpPr>
        <p:spPr>
          <a:xfrm>
            <a:off x="609600" y="3352800"/>
            <a:ext cx="7391400" cy="1981200"/>
          </a:xfrm>
          <a:prstGeom prst="hexagon">
            <a:avLst/>
          </a:prstGeom>
          <a:ln w="101600" cmpd="dbl">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Book Antiqua" pitchFamily="18" charset="0"/>
              </a:rPr>
              <a:t>Write a paragraph on </a:t>
            </a:r>
          </a:p>
          <a:p>
            <a:pPr algn="ctr"/>
            <a:r>
              <a:rPr lang="en-US" sz="4000" b="1" dirty="0" smtClean="0">
                <a:latin typeface="Book Antiqua" pitchFamily="18" charset="0"/>
              </a:rPr>
              <a:t>“ A Traffic Jam.”</a:t>
            </a:r>
            <a:endParaRPr lang="en-US" sz="4000" b="1" dirty="0">
              <a:latin typeface="Book Antiqua" pitchFamily="18" charset="0"/>
            </a:endParaRPr>
          </a:p>
        </p:txBody>
      </p:sp>
    </p:spTree>
    <p:extLst>
      <p:ext uri="{BB962C8B-B14F-4D97-AF65-F5344CB8AC3E}">
        <p14:creationId xmlns:p14="http://schemas.microsoft.com/office/powerpoint/2010/main" val="82607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676400" y="914400"/>
            <a:ext cx="5410200" cy="2133600"/>
          </a:xfrm>
          <a:prstGeom prst="cloudCallou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smtClean="0">
                <a:latin typeface="Book Antiqua" pitchFamily="18" charset="0"/>
              </a:rPr>
              <a:t>Verse</a:t>
            </a:r>
            <a:endParaRPr lang="en-US" sz="5400" b="1" dirty="0">
              <a:latin typeface="Book Antiqua" pitchFamily="18" charset="0"/>
            </a:endParaRPr>
          </a:p>
        </p:txBody>
      </p:sp>
      <p:sp>
        <p:nvSpPr>
          <p:cNvPr id="3" name="Rounded Rectangle 2"/>
          <p:cNvSpPr/>
          <p:nvPr/>
        </p:nvSpPr>
        <p:spPr>
          <a:xfrm>
            <a:off x="1219200" y="3657600"/>
            <a:ext cx="7010400" cy="17526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smtClean="0">
                <a:latin typeface="Book Antiqua" pitchFamily="18" charset="0"/>
              </a:rPr>
              <a:t>Life is more valuable than time.</a:t>
            </a:r>
            <a:endParaRPr lang="en-US" sz="5400" b="1" dirty="0">
              <a:latin typeface="Book Antiqua" pitchFamily="18" charset="0"/>
            </a:endParaRPr>
          </a:p>
        </p:txBody>
      </p:sp>
    </p:spTree>
    <p:extLst>
      <p:ext uri="{BB962C8B-B14F-4D97-AF65-F5344CB8AC3E}">
        <p14:creationId xmlns:p14="http://schemas.microsoft.com/office/powerpoint/2010/main" val="87629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4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35888"/>
            <a:ext cx="8229600" cy="1754326"/>
          </a:xfrm>
          <a:prstGeom prst="rect">
            <a:avLst/>
          </a:prstGeom>
          <a:noFill/>
        </p:spPr>
        <p:txBody>
          <a:bodyPr wrap="square" rtlCol="0">
            <a:spAutoFit/>
          </a:bodyPr>
          <a:lstStyle/>
          <a:p>
            <a:pPr algn="ctr"/>
            <a:r>
              <a:rPr lang="en-US" sz="5400" dirty="0" smtClean="0">
                <a:latin typeface="Andalus" pitchFamily="18" charset="-78"/>
                <a:cs typeface="Andalus" pitchFamily="18" charset="-78"/>
              </a:rPr>
              <a:t>Let us discuss about a paragraph and it is-</a:t>
            </a:r>
            <a:endParaRPr lang="en-US" sz="5400" dirty="0">
              <a:latin typeface="Andalus" pitchFamily="18" charset="-78"/>
              <a:cs typeface="Andalus" pitchFamily="18" charset="-78"/>
            </a:endParaRPr>
          </a:p>
        </p:txBody>
      </p:sp>
      <p:sp>
        <p:nvSpPr>
          <p:cNvPr id="5" name="TextBox 4"/>
          <p:cNvSpPr txBox="1"/>
          <p:nvPr/>
        </p:nvSpPr>
        <p:spPr>
          <a:xfrm>
            <a:off x="838200" y="3578423"/>
            <a:ext cx="7620000" cy="1298377"/>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dirty="0" smtClean="0">
                <a:solidFill>
                  <a:schemeClr val="tx1"/>
                </a:solidFill>
                <a:latin typeface="Andalus" pitchFamily="18" charset="-78"/>
                <a:cs typeface="Andalus" pitchFamily="18" charset="-78"/>
              </a:rPr>
              <a:t>A Traffic Jam</a:t>
            </a:r>
            <a:endParaRPr lang="en-US" sz="5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55806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06236" y="457200"/>
            <a:ext cx="6712528" cy="2133600"/>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Andalus" pitchFamily="18" charset="-78"/>
                <a:cs typeface="Andalus" pitchFamily="18" charset="-78"/>
              </a:rPr>
              <a:t>Learning Outcomes</a:t>
            </a:r>
            <a:endParaRPr lang="en-US" sz="4000" b="1" dirty="0">
              <a:latin typeface="Andalus" pitchFamily="18" charset="-78"/>
              <a:cs typeface="Andalus" pitchFamily="18" charset="-78"/>
            </a:endParaRPr>
          </a:p>
        </p:txBody>
      </p:sp>
      <p:sp>
        <p:nvSpPr>
          <p:cNvPr id="3" name="Rounded Rectangle 2"/>
          <p:cNvSpPr/>
          <p:nvPr/>
        </p:nvSpPr>
        <p:spPr>
          <a:xfrm>
            <a:off x="228600" y="2743200"/>
            <a:ext cx="8686800" cy="3733800"/>
          </a:xfrm>
          <a:prstGeom prst="roundRect">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latin typeface="Andalus" pitchFamily="18" charset="-78"/>
                <a:cs typeface="Andalus" pitchFamily="18" charset="-78"/>
              </a:rPr>
              <a:t>After we have studied this lesson we will be able to----</a:t>
            </a:r>
          </a:p>
          <a:p>
            <a:r>
              <a:rPr lang="en-US" sz="2800" b="1" dirty="0" smtClean="0">
                <a:latin typeface="Andalus" pitchFamily="18" charset="-78"/>
                <a:cs typeface="Andalus" pitchFamily="18" charset="-78"/>
              </a:rPr>
              <a:t>Ask and answer questions</a:t>
            </a:r>
          </a:p>
          <a:p>
            <a:r>
              <a:rPr lang="en-US" sz="2800" b="1" dirty="0" smtClean="0">
                <a:latin typeface="Andalus" pitchFamily="18" charset="-78"/>
                <a:cs typeface="Andalus" pitchFamily="18" charset="-78"/>
              </a:rPr>
              <a:t>Know information</a:t>
            </a:r>
          </a:p>
          <a:p>
            <a:r>
              <a:rPr lang="en-US" sz="2800" b="1" dirty="0" smtClean="0">
                <a:latin typeface="Andalus" pitchFamily="18" charset="-78"/>
                <a:cs typeface="Andalus" pitchFamily="18" charset="-78"/>
              </a:rPr>
              <a:t>Practice writing</a:t>
            </a:r>
          </a:p>
          <a:p>
            <a:r>
              <a:rPr lang="en-US" sz="2800" b="1" dirty="0" smtClean="0">
                <a:latin typeface="Andalus" pitchFamily="18" charset="-78"/>
                <a:cs typeface="Andalus" pitchFamily="18" charset="-78"/>
              </a:rPr>
              <a:t>Write a paragraph</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44869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8382000" cy="5334000"/>
          </a:xfrm>
          <a:prstGeom prst="rect">
            <a:avLst/>
          </a:prstGeom>
        </p:spPr>
      </p:pic>
      <p:sp>
        <p:nvSpPr>
          <p:cNvPr id="3" name="Rectangle 2"/>
          <p:cNvSpPr/>
          <p:nvPr/>
        </p:nvSpPr>
        <p:spPr>
          <a:xfrm>
            <a:off x="457200" y="152400"/>
            <a:ext cx="8305800" cy="762000"/>
          </a:xfrm>
          <a:prstGeom prst="rect">
            <a:avLst/>
          </a:prstGeom>
          <a:ln w="101600" cap="sq" cmpd="dbl">
            <a:solidFill>
              <a:schemeClr val="accent6">
                <a:lumMod val="60000"/>
                <a:lumOff val="40000"/>
              </a:schemeClr>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Andalus" pitchFamily="18" charset="-78"/>
                <a:cs typeface="Andalus" pitchFamily="18" charset="-78"/>
              </a:rPr>
              <a:t>What is a traffic jam?</a:t>
            </a:r>
            <a:endParaRPr lang="en-US" sz="3600" b="1" dirty="0">
              <a:latin typeface="Andalus" pitchFamily="18" charset="-78"/>
              <a:cs typeface="Andalus" pitchFamily="18" charset="-78"/>
            </a:endParaRPr>
          </a:p>
        </p:txBody>
      </p:sp>
      <p:sp>
        <p:nvSpPr>
          <p:cNvPr id="6" name="TextBox 5"/>
          <p:cNvSpPr txBox="1"/>
          <p:nvPr/>
        </p:nvSpPr>
        <p:spPr>
          <a:xfrm>
            <a:off x="381000" y="5030450"/>
            <a:ext cx="8382000" cy="144655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dirty="0" smtClean="0">
                <a:solidFill>
                  <a:schemeClr val="bg1"/>
                </a:solidFill>
                <a:latin typeface="Andalus" pitchFamily="18" charset="-78"/>
                <a:cs typeface="Andalus" pitchFamily="18" charset="-78"/>
              </a:rPr>
              <a:t>Traffic jam is a blockade of cars and vehicles on the road. </a:t>
            </a:r>
            <a:endParaRPr lang="en-US" sz="44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423872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056" y="3429000"/>
            <a:ext cx="7772401" cy="1323439"/>
          </a:xfrm>
          <a:prstGeom prst="rect">
            <a:avLst/>
          </a:prstGeom>
          <a:noFill/>
          <a:ln>
            <a:solidFill>
              <a:schemeClr val="tx1"/>
            </a:solidFill>
          </a:ln>
        </p:spPr>
        <p:txBody>
          <a:bodyPr wrap="square" rtlCol="0">
            <a:spAutoFit/>
          </a:bodyPr>
          <a:lstStyle/>
          <a:p>
            <a:pPr algn="ctr"/>
            <a:r>
              <a:rPr lang="en-US" sz="4000" dirty="0" smtClean="0">
                <a:latin typeface="Andalus" pitchFamily="18" charset="-78"/>
                <a:cs typeface="Andalus" pitchFamily="18" charset="-78"/>
              </a:rPr>
              <a:t>It is a common affair in big cities and towns in our country.</a:t>
            </a:r>
            <a:endParaRPr lang="en-US" sz="2800" dirty="0">
              <a:latin typeface="Andalus" pitchFamily="18" charset="-78"/>
              <a:cs typeface="Andalus" pitchFamily="18" charset="-78"/>
            </a:endParaRPr>
          </a:p>
        </p:txBody>
      </p:sp>
      <p:sp>
        <p:nvSpPr>
          <p:cNvPr id="2" name="TextBox 1"/>
          <p:cNvSpPr txBox="1"/>
          <p:nvPr/>
        </p:nvSpPr>
        <p:spPr>
          <a:xfrm>
            <a:off x="693056" y="1700012"/>
            <a:ext cx="7772401" cy="830997"/>
          </a:xfrm>
          <a:prstGeom prst="rect">
            <a:avLst/>
          </a:prstGeom>
          <a:noFill/>
          <a:ln>
            <a:solidFill>
              <a:schemeClr val="tx1"/>
            </a:solidFill>
          </a:ln>
        </p:spPr>
        <p:txBody>
          <a:bodyPr wrap="square" rtlCol="0">
            <a:spAutoFit/>
          </a:bodyPr>
          <a:lstStyle/>
          <a:p>
            <a:r>
              <a:rPr lang="en-US" sz="4800" dirty="0" smtClean="0">
                <a:latin typeface="Andalus" pitchFamily="18" charset="-78"/>
                <a:cs typeface="Andalus" pitchFamily="18" charset="-78"/>
              </a:rPr>
              <a:t>Where is it a common affair?</a:t>
            </a:r>
            <a:endParaRPr lang="en-US" sz="4800" dirty="0">
              <a:latin typeface="Andalus" pitchFamily="18" charset="-78"/>
              <a:cs typeface="Andalus" pitchFamily="18" charset="-78"/>
            </a:endParaRPr>
          </a:p>
        </p:txBody>
      </p:sp>
    </p:spTree>
    <p:extLst>
      <p:ext uri="{BB962C8B-B14F-4D97-AF65-F5344CB8AC3E}">
        <p14:creationId xmlns:p14="http://schemas.microsoft.com/office/powerpoint/2010/main" val="60049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
            <a:ext cx="7620000" cy="707886"/>
          </a:xfrm>
          <a:prstGeom prst="rect">
            <a:avLst/>
          </a:prstGeom>
          <a:noFill/>
        </p:spPr>
        <p:txBody>
          <a:bodyPr wrap="square" rtlCol="0">
            <a:spAutoFit/>
          </a:bodyPr>
          <a:lstStyle/>
          <a:p>
            <a:pPr algn="ctr"/>
            <a:r>
              <a:rPr lang="en-US" sz="4000" dirty="0" smtClean="0">
                <a:latin typeface="Andalus" pitchFamily="18" charset="-78"/>
                <a:cs typeface="Andalus" pitchFamily="18" charset="-78"/>
              </a:rPr>
              <a:t>In which city is it seen frequently?</a:t>
            </a:r>
            <a:endParaRPr lang="en-US" sz="4000"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84086"/>
            <a:ext cx="7620000" cy="5638800"/>
          </a:xfrm>
          <a:prstGeom prst="rect">
            <a:avLst/>
          </a:prstGeom>
        </p:spPr>
      </p:pic>
      <p:sp>
        <p:nvSpPr>
          <p:cNvPr id="5" name="Rectangle 4"/>
          <p:cNvSpPr/>
          <p:nvPr/>
        </p:nvSpPr>
        <p:spPr>
          <a:xfrm>
            <a:off x="838200" y="5638800"/>
            <a:ext cx="7620000" cy="78408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ndalus" pitchFamily="18" charset="-78"/>
                <a:cs typeface="Andalus" pitchFamily="18" charset="-78"/>
              </a:rPr>
              <a:t>It is frequently seen in Dhaka city.</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367211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171" y="2844225"/>
            <a:ext cx="8077200" cy="646331"/>
          </a:xfrm>
          <a:prstGeom prst="rect">
            <a:avLst/>
          </a:prstGeom>
          <a:noFill/>
          <a:ln>
            <a:solidFill>
              <a:schemeClr val="tx1"/>
            </a:solidFill>
          </a:ln>
        </p:spPr>
        <p:txBody>
          <a:bodyPr wrap="square" rtlCol="0">
            <a:spAutoFit/>
          </a:bodyPr>
          <a:lstStyle/>
          <a:p>
            <a:pPr algn="ctr"/>
            <a:r>
              <a:rPr lang="en-US" sz="3600" dirty="0" smtClean="0">
                <a:latin typeface="Andalus" pitchFamily="18" charset="-78"/>
                <a:cs typeface="Andalus" pitchFamily="18" charset="-78"/>
              </a:rPr>
              <a:t>What are there behind the traffic jam?</a:t>
            </a:r>
            <a:endParaRPr lang="en-US" sz="3600" dirty="0">
              <a:latin typeface="Andalus" pitchFamily="18" charset="-78"/>
              <a:cs typeface="Andalus" pitchFamily="18" charset="-78"/>
            </a:endParaRPr>
          </a:p>
        </p:txBody>
      </p:sp>
      <p:sp>
        <p:nvSpPr>
          <p:cNvPr id="4" name="TextBox 3"/>
          <p:cNvSpPr txBox="1"/>
          <p:nvPr/>
        </p:nvSpPr>
        <p:spPr>
          <a:xfrm>
            <a:off x="555171" y="3987225"/>
            <a:ext cx="8077200" cy="584775"/>
          </a:xfrm>
          <a:prstGeom prst="rect">
            <a:avLst/>
          </a:prstGeom>
          <a:noFill/>
          <a:ln>
            <a:solidFill>
              <a:schemeClr val="tx1"/>
            </a:solidFill>
          </a:ln>
        </p:spPr>
        <p:txBody>
          <a:bodyPr wrap="square" rtlCol="0">
            <a:spAutoFit/>
          </a:bodyPr>
          <a:lstStyle/>
          <a:p>
            <a:pPr algn="ctr"/>
            <a:r>
              <a:rPr lang="en-US" sz="3200" dirty="0" smtClean="0">
                <a:latin typeface="Andalus" pitchFamily="18" charset="-78"/>
                <a:cs typeface="Andalus" pitchFamily="18" charset="-78"/>
              </a:rPr>
              <a:t>There are some causes behind the traffic jam.</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421595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478</Words>
  <Application>Microsoft Office PowerPoint</Application>
  <PresentationFormat>On-screen Show (4:3)</PresentationFormat>
  <Paragraphs>77</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kills our valuable time and our works are hampered.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ismail - [2010]</cp:lastModifiedBy>
  <cp:revision>86</cp:revision>
  <dcterms:created xsi:type="dcterms:W3CDTF">2014-02-08T15:53:47Z</dcterms:created>
  <dcterms:modified xsi:type="dcterms:W3CDTF">2015-08-05T08:19:03Z</dcterms:modified>
</cp:coreProperties>
</file>